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73"/>
  </p:notesMasterIdLst>
  <p:handoutMasterIdLst>
    <p:handoutMasterId r:id="rId74"/>
  </p:handoutMasterIdLst>
  <p:sldIdLst>
    <p:sldId id="256" r:id="rId2"/>
    <p:sldId id="257" r:id="rId3"/>
    <p:sldId id="258" r:id="rId4"/>
    <p:sldId id="261" r:id="rId5"/>
    <p:sldId id="262" r:id="rId6"/>
    <p:sldId id="263" r:id="rId7"/>
    <p:sldId id="269" r:id="rId8"/>
    <p:sldId id="270" r:id="rId9"/>
    <p:sldId id="349" r:id="rId10"/>
    <p:sldId id="272" r:id="rId11"/>
    <p:sldId id="277" r:id="rId12"/>
    <p:sldId id="276" r:id="rId13"/>
    <p:sldId id="279" r:id="rId14"/>
    <p:sldId id="280" r:id="rId15"/>
    <p:sldId id="281" r:id="rId16"/>
    <p:sldId id="284" r:id="rId17"/>
    <p:sldId id="419" r:id="rId18"/>
    <p:sldId id="283" r:id="rId19"/>
    <p:sldId id="350" r:id="rId20"/>
    <p:sldId id="423" r:id="rId21"/>
    <p:sldId id="424" r:id="rId22"/>
    <p:sldId id="351" r:id="rId23"/>
    <p:sldId id="398" r:id="rId24"/>
    <p:sldId id="420" r:id="rId25"/>
    <p:sldId id="399" r:id="rId26"/>
    <p:sldId id="421" r:id="rId27"/>
    <p:sldId id="422" r:id="rId28"/>
    <p:sldId id="400" r:id="rId29"/>
    <p:sldId id="402" r:id="rId30"/>
    <p:sldId id="404" r:id="rId31"/>
    <p:sldId id="442" r:id="rId32"/>
    <p:sldId id="425" r:id="rId33"/>
    <p:sldId id="426" r:id="rId34"/>
    <p:sldId id="427" r:id="rId35"/>
    <p:sldId id="428" r:id="rId36"/>
    <p:sldId id="430" r:id="rId37"/>
    <p:sldId id="429" r:id="rId38"/>
    <p:sldId id="432" r:id="rId39"/>
    <p:sldId id="434" r:id="rId40"/>
    <p:sldId id="435" r:id="rId41"/>
    <p:sldId id="436" r:id="rId42"/>
    <p:sldId id="438" r:id="rId43"/>
    <p:sldId id="440" r:id="rId44"/>
    <p:sldId id="439" r:id="rId45"/>
    <p:sldId id="441" r:id="rId46"/>
    <p:sldId id="437" r:id="rId47"/>
    <p:sldId id="433" r:id="rId48"/>
    <p:sldId id="443" r:id="rId49"/>
    <p:sldId id="444" r:id="rId50"/>
    <p:sldId id="448" r:id="rId51"/>
    <p:sldId id="445" r:id="rId52"/>
    <p:sldId id="446" r:id="rId53"/>
    <p:sldId id="447" r:id="rId54"/>
    <p:sldId id="449" r:id="rId55"/>
    <p:sldId id="450" r:id="rId56"/>
    <p:sldId id="451" r:id="rId57"/>
    <p:sldId id="452" r:id="rId58"/>
    <p:sldId id="453" r:id="rId59"/>
    <p:sldId id="454" r:id="rId60"/>
    <p:sldId id="455" r:id="rId61"/>
    <p:sldId id="456" r:id="rId62"/>
    <p:sldId id="457" r:id="rId63"/>
    <p:sldId id="458" r:id="rId64"/>
    <p:sldId id="467" r:id="rId65"/>
    <p:sldId id="459" r:id="rId66"/>
    <p:sldId id="460" r:id="rId67"/>
    <p:sldId id="461" r:id="rId68"/>
    <p:sldId id="463" r:id="rId69"/>
    <p:sldId id="464" r:id="rId70"/>
    <p:sldId id="462" r:id="rId71"/>
    <p:sldId id="465" r:id="rId72"/>
  </p:sldIdLst>
  <p:sldSz cx="12192000" cy="68580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rasannaKumar M" initials="PM" lastIdx="1" clrIdx="0">
    <p:extLst>
      <p:ext uri="{19B8F6BF-5375-455C-9EA6-DF929625EA0E}">
        <p15:presenceInfo xmlns:p15="http://schemas.microsoft.com/office/powerpoint/2012/main" userId="07ccd9cb1686fd4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handoutMaster" Target="handoutMasters/handoutMaster1.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notesMaster" Target="notesMasters/notesMaster1.xml"/><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5D99ABF-ADF9-4119-BB10-94BA794BFCD9}"/>
              </a:ext>
            </a:extLst>
          </p:cNvPr>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491E43A8-EB29-4A29-A3AB-C320D967689F}"/>
              </a:ext>
            </a:extLst>
          </p:cNvPr>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CECB7BC5-E129-4B84-9666-25AC9040746D}" type="datetimeFigureOut">
              <a:rPr lang="en-IN" smtClean="0"/>
              <a:t>11-06-2021</a:t>
            </a:fld>
            <a:endParaRPr lang="en-IN"/>
          </a:p>
        </p:txBody>
      </p:sp>
      <p:sp>
        <p:nvSpPr>
          <p:cNvPr id="4" name="Footer Placeholder 3">
            <a:extLst>
              <a:ext uri="{FF2B5EF4-FFF2-40B4-BE49-F238E27FC236}">
                <a16:creationId xmlns:a16="http://schemas.microsoft.com/office/drawing/2014/main" id="{2DE52966-BF22-4558-8F43-C07E7BD1A6B7}"/>
              </a:ext>
            </a:extLst>
          </p:cNvPr>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81D1359F-83D1-452C-BF57-1CC0E47FE564}"/>
              </a:ext>
            </a:extLst>
          </p:cNvPr>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24036C68-DA3E-443A-87DA-A9A31D9F3074}" type="slidenum">
              <a:rPr lang="en-IN" smtClean="0"/>
              <a:t>‹#›</a:t>
            </a:fld>
            <a:endParaRPr lang="en-IN"/>
          </a:p>
        </p:txBody>
      </p:sp>
    </p:spTree>
    <p:extLst>
      <p:ext uri="{BB962C8B-B14F-4D97-AF65-F5344CB8AC3E}">
        <p14:creationId xmlns:p14="http://schemas.microsoft.com/office/powerpoint/2010/main" val="1165160079"/>
      </p:ext>
    </p:extLst>
  </p:cSld>
  <p:clrMap bg1="lt1" tx1="dk1" bg2="lt2" tx2="dk2" accent1="accent1" accent2="accent2" accent3="accent3" accent4="accent4" accent5="accent5" accent6="accent6" hlink="hlink" folHlink="folHlink"/>
  <p:hf hdr="0" ftr="0" dt="0"/>
</p:handoutMaster>
</file>

<file path=ppt/media/image1.png>
</file>

<file path=ppt/media/image14.png>
</file>

<file path=ppt/media/image15.png>
</file>

<file path=ppt/media/image2.png>
</file>

<file path=ppt/media/image23.png>
</file>

<file path=ppt/media/image3.png>
</file>

<file path=ppt/media/image39.png>
</file>

<file path=ppt/media/image4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3D1788FE-1DA4-4AE3-8D6B-C6213986D04D}" type="datetimeFigureOut">
              <a:rPr lang="en-IN" smtClean="0"/>
              <a:t>11-06-2021</a:t>
            </a:fld>
            <a:endParaRPr lang="en-IN"/>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B53357EC-18F6-4516-96BF-13189976090B}" type="slidenum">
              <a:rPr lang="en-IN" smtClean="0"/>
              <a:t>‹#›</a:t>
            </a:fld>
            <a:endParaRPr lang="en-IN"/>
          </a:p>
        </p:txBody>
      </p:sp>
    </p:spTree>
    <p:extLst>
      <p:ext uri="{BB962C8B-B14F-4D97-AF65-F5344CB8AC3E}">
        <p14:creationId xmlns:p14="http://schemas.microsoft.com/office/powerpoint/2010/main" val="265037452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5184CB3-E9BF-41A9-A801-A573D52C67D4}" type="datetime1">
              <a:rPr lang="en-US" smtClean="0"/>
              <a:t>6/11/2021</a:t>
            </a:fld>
            <a:endParaRPr lang="en-US" dirty="0"/>
          </a:p>
        </p:txBody>
      </p:sp>
      <p:sp>
        <p:nvSpPr>
          <p:cNvPr id="5" name="Footer Placeholder 4"/>
          <p:cNvSpPr>
            <a:spLocks noGrp="1"/>
          </p:cNvSpPr>
          <p:nvPr>
            <p:ph type="ftr" sz="quarter" idx="11"/>
          </p:nvPr>
        </p:nvSpPr>
        <p:spPr/>
        <p:txBody>
          <a:bodyPr/>
          <a:lstStyle/>
          <a:p>
            <a:r>
              <a:rPr lang="en-US"/>
              <a:t>Prasanna Kumar M, Assistant Professor, Dept of ISE, SSIT Tumakuru</a:t>
            </a:r>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E8874E5-3C1F-4D58-A74A-DCCEDF5DC2CD}" type="datetime1">
              <a:rPr lang="en-US" smtClean="0"/>
              <a:t>6/11/2021</a:t>
            </a:fld>
            <a:endParaRPr lang="en-US" dirty="0"/>
          </a:p>
        </p:txBody>
      </p:sp>
      <p:sp>
        <p:nvSpPr>
          <p:cNvPr id="5" name="Footer Placeholder 4"/>
          <p:cNvSpPr>
            <a:spLocks noGrp="1"/>
          </p:cNvSpPr>
          <p:nvPr>
            <p:ph type="ftr" sz="quarter" idx="11"/>
          </p:nvPr>
        </p:nvSpPr>
        <p:spPr/>
        <p:txBody>
          <a:bodyPr/>
          <a:lstStyle/>
          <a:p>
            <a:r>
              <a:rPr lang="en-US"/>
              <a:t>Prasanna Kumar M, Assistant Professor, Dept of ISE, SSIT Tumakuru</a:t>
            </a:r>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36CCD51-124B-4DDB-9A15-E48B664980F5}" type="datetime1">
              <a:rPr lang="en-US" smtClean="0"/>
              <a:t>6/11/2021</a:t>
            </a:fld>
            <a:endParaRPr lang="en-US" dirty="0"/>
          </a:p>
        </p:txBody>
      </p:sp>
      <p:sp>
        <p:nvSpPr>
          <p:cNvPr id="5" name="Footer Placeholder 4"/>
          <p:cNvSpPr>
            <a:spLocks noGrp="1"/>
          </p:cNvSpPr>
          <p:nvPr>
            <p:ph type="ftr" sz="quarter" idx="11"/>
          </p:nvPr>
        </p:nvSpPr>
        <p:spPr/>
        <p:txBody>
          <a:bodyPr/>
          <a:lstStyle/>
          <a:p>
            <a:r>
              <a:rPr lang="en-US"/>
              <a:t>Prasanna Kumar M, Assistant Professor, Dept of ISE, SSIT Tumakuru</a:t>
            </a:r>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F8E805B-4518-448F-8323-1D48B4528214}" type="datetime1">
              <a:rPr lang="en-US" smtClean="0"/>
              <a:t>6/11/2021</a:t>
            </a:fld>
            <a:endParaRPr lang="en-US" dirty="0"/>
          </a:p>
        </p:txBody>
      </p:sp>
      <p:sp>
        <p:nvSpPr>
          <p:cNvPr id="6" name="Footer Placeholder 5"/>
          <p:cNvSpPr>
            <a:spLocks noGrp="1"/>
          </p:cNvSpPr>
          <p:nvPr>
            <p:ph type="ftr" sz="quarter" idx="11"/>
          </p:nvPr>
        </p:nvSpPr>
        <p:spPr/>
        <p:txBody>
          <a:bodyPr/>
          <a:lstStyle/>
          <a:p>
            <a:r>
              <a:rPr lang="en-US"/>
              <a:t>Prasanna Kumar M, Assistant Professor, Dept of ISE, SSIT Tumakuru</a:t>
            </a:r>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725688F-77DF-4F76-A81E-9ECCEA79EC96}" type="datetime1">
              <a:rPr lang="en-US" smtClean="0"/>
              <a:t>6/11/2021</a:t>
            </a:fld>
            <a:endParaRPr lang="en-US" dirty="0"/>
          </a:p>
        </p:txBody>
      </p:sp>
      <p:sp>
        <p:nvSpPr>
          <p:cNvPr id="6" name="Footer Placeholder 5"/>
          <p:cNvSpPr>
            <a:spLocks noGrp="1"/>
          </p:cNvSpPr>
          <p:nvPr>
            <p:ph type="ftr" sz="quarter" idx="11"/>
          </p:nvPr>
        </p:nvSpPr>
        <p:spPr/>
        <p:txBody>
          <a:bodyPr/>
          <a:lstStyle/>
          <a:p>
            <a:r>
              <a:rPr lang="en-US"/>
              <a:t>Prasanna Kumar M, Assistant Professor, Dept of ISE, SSIT Tumakuru</a:t>
            </a:r>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6715BC9-17EA-40CE-9DEB-B3587ADBB3B3}" type="datetime1">
              <a:rPr lang="en-US" smtClean="0"/>
              <a:t>6/11/2021</a:t>
            </a:fld>
            <a:endParaRPr lang="en-US" dirty="0"/>
          </a:p>
        </p:txBody>
      </p:sp>
      <p:sp>
        <p:nvSpPr>
          <p:cNvPr id="6" name="Footer Placeholder 5"/>
          <p:cNvSpPr>
            <a:spLocks noGrp="1"/>
          </p:cNvSpPr>
          <p:nvPr>
            <p:ph type="ftr" sz="quarter" idx="11"/>
          </p:nvPr>
        </p:nvSpPr>
        <p:spPr/>
        <p:txBody>
          <a:bodyPr/>
          <a:lstStyle/>
          <a:p>
            <a:r>
              <a:rPr lang="en-US"/>
              <a:t>Prasanna Kumar M, Assistant Professor, Dept of ISE, SSIT Tumakuru</a:t>
            </a:r>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1BE9B6-9B4B-4A63-A517-38E15B1107D1}" type="datetime1">
              <a:rPr lang="en-US" smtClean="0"/>
              <a:t>6/11/2021</a:t>
            </a:fld>
            <a:endParaRPr lang="en-US" dirty="0"/>
          </a:p>
        </p:txBody>
      </p:sp>
      <p:sp>
        <p:nvSpPr>
          <p:cNvPr id="5" name="Footer Placeholder 4"/>
          <p:cNvSpPr>
            <a:spLocks noGrp="1"/>
          </p:cNvSpPr>
          <p:nvPr>
            <p:ph type="ftr" sz="quarter" idx="11"/>
          </p:nvPr>
        </p:nvSpPr>
        <p:spPr/>
        <p:txBody>
          <a:bodyPr/>
          <a:lstStyle/>
          <a:p>
            <a:r>
              <a:rPr lang="en-US"/>
              <a:t>Prasanna Kumar M, Assistant Professor, Dept of ISE, SSIT Tumakuru</a:t>
            </a:r>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9EFBF1-39F1-4B97-BE48-BB7F2EAE0E94}" type="datetime1">
              <a:rPr lang="en-US" smtClean="0"/>
              <a:t>6/11/2021</a:t>
            </a:fld>
            <a:endParaRPr lang="en-US" dirty="0"/>
          </a:p>
        </p:txBody>
      </p:sp>
      <p:sp>
        <p:nvSpPr>
          <p:cNvPr id="5" name="Footer Placeholder 4"/>
          <p:cNvSpPr>
            <a:spLocks noGrp="1"/>
          </p:cNvSpPr>
          <p:nvPr>
            <p:ph type="ftr" sz="quarter" idx="11"/>
          </p:nvPr>
        </p:nvSpPr>
        <p:spPr/>
        <p:txBody>
          <a:bodyPr/>
          <a:lstStyle/>
          <a:p>
            <a:r>
              <a:rPr lang="en-US"/>
              <a:t>Prasanna Kumar M, Assistant Professor, Dept of ISE, SSIT Tumakuru</a:t>
            </a:r>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51ED78F-731F-4934-AEF2-F1708576545E}" type="datetime1">
              <a:rPr lang="en-US" smtClean="0"/>
              <a:t>6/11/2021</a:t>
            </a:fld>
            <a:endParaRPr lang="en-US" dirty="0"/>
          </a:p>
        </p:txBody>
      </p:sp>
      <p:sp>
        <p:nvSpPr>
          <p:cNvPr id="5" name="Footer Placeholder 4"/>
          <p:cNvSpPr>
            <a:spLocks noGrp="1"/>
          </p:cNvSpPr>
          <p:nvPr>
            <p:ph type="ftr" sz="quarter" idx="11"/>
          </p:nvPr>
        </p:nvSpPr>
        <p:spPr/>
        <p:txBody>
          <a:bodyPr/>
          <a:lstStyle/>
          <a:p>
            <a:r>
              <a:rPr lang="en-US"/>
              <a:t>Prasanna Kumar M, Assistant Professor, Dept of ISE, SSIT Tumakuru</a:t>
            </a:r>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1A4821-F075-4900-A72E-669051CFAC97}" type="datetime1">
              <a:rPr lang="en-US" smtClean="0"/>
              <a:t>6/11/2021</a:t>
            </a:fld>
            <a:endParaRPr lang="en-US" dirty="0"/>
          </a:p>
        </p:txBody>
      </p:sp>
      <p:sp>
        <p:nvSpPr>
          <p:cNvPr id="5" name="Footer Placeholder 4"/>
          <p:cNvSpPr>
            <a:spLocks noGrp="1"/>
          </p:cNvSpPr>
          <p:nvPr>
            <p:ph type="ftr" sz="quarter" idx="11"/>
          </p:nvPr>
        </p:nvSpPr>
        <p:spPr/>
        <p:txBody>
          <a:bodyPr/>
          <a:lstStyle/>
          <a:p>
            <a:r>
              <a:rPr lang="en-US"/>
              <a:t>Prasanna Kumar M, Assistant Professor, Dept of ISE, SSIT Tumakuru</a:t>
            </a:r>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71A8756-65B7-4BE1-8B02-DC4531BF81D0}" type="datetime1">
              <a:rPr lang="en-US" smtClean="0"/>
              <a:t>6/11/2021</a:t>
            </a:fld>
            <a:endParaRPr lang="en-US" dirty="0"/>
          </a:p>
        </p:txBody>
      </p:sp>
      <p:sp>
        <p:nvSpPr>
          <p:cNvPr id="6" name="Footer Placeholder 5"/>
          <p:cNvSpPr>
            <a:spLocks noGrp="1"/>
          </p:cNvSpPr>
          <p:nvPr>
            <p:ph type="ftr" sz="quarter" idx="11"/>
          </p:nvPr>
        </p:nvSpPr>
        <p:spPr/>
        <p:txBody>
          <a:bodyPr/>
          <a:lstStyle/>
          <a:p>
            <a:r>
              <a:rPr lang="en-US"/>
              <a:t>Prasanna Kumar M, Assistant Professor, Dept of ISE, SSIT Tumakuru</a:t>
            </a:r>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90A3B29-A097-4591-B6BF-A10A24BEE528}" type="datetime1">
              <a:rPr lang="en-US" smtClean="0"/>
              <a:t>6/11/2021</a:t>
            </a:fld>
            <a:endParaRPr lang="en-US" dirty="0"/>
          </a:p>
        </p:txBody>
      </p:sp>
      <p:sp>
        <p:nvSpPr>
          <p:cNvPr id="8" name="Footer Placeholder 7"/>
          <p:cNvSpPr>
            <a:spLocks noGrp="1"/>
          </p:cNvSpPr>
          <p:nvPr>
            <p:ph type="ftr" sz="quarter" idx="11"/>
          </p:nvPr>
        </p:nvSpPr>
        <p:spPr/>
        <p:txBody>
          <a:bodyPr/>
          <a:lstStyle/>
          <a:p>
            <a:r>
              <a:rPr lang="en-US"/>
              <a:t>Prasanna Kumar M, Assistant Professor, Dept of ISE, SSIT Tumakuru</a:t>
            </a:r>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57F85A-6226-4A6D-A62D-D0BB9304F393}" type="datetime1">
              <a:rPr lang="en-US" smtClean="0"/>
              <a:t>6/11/2021</a:t>
            </a:fld>
            <a:endParaRPr lang="en-US" dirty="0"/>
          </a:p>
        </p:txBody>
      </p:sp>
      <p:sp>
        <p:nvSpPr>
          <p:cNvPr id="4" name="Footer Placeholder 3"/>
          <p:cNvSpPr>
            <a:spLocks noGrp="1"/>
          </p:cNvSpPr>
          <p:nvPr>
            <p:ph type="ftr" sz="quarter" idx="11"/>
          </p:nvPr>
        </p:nvSpPr>
        <p:spPr/>
        <p:txBody>
          <a:bodyPr/>
          <a:lstStyle/>
          <a:p>
            <a:r>
              <a:rPr lang="en-US"/>
              <a:t>Prasanna Kumar M, Assistant Professor, Dept of ISE, SSIT Tumakuru</a:t>
            </a:r>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07C353-6C9F-4B32-8681-11A6D427E77A}" type="datetime1">
              <a:rPr lang="en-US" smtClean="0"/>
              <a:t>6/11/2021</a:t>
            </a:fld>
            <a:endParaRPr lang="en-US" dirty="0"/>
          </a:p>
        </p:txBody>
      </p:sp>
      <p:sp>
        <p:nvSpPr>
          <p:cNvPr id="3" name="Footer Placeholder 2"/>
          <p:cNvSpPr>
            <a:spLocks noGrp="1"/>
          </p:cNvSpPr>
          <p:nvPr>
            <p:ph type="ftr" sz="quarter" idx="11"/>
          </p:nvPr>
        </p:nvSpPr>
        <p:spPr/>
        <p:txBody>
          <a:bodyPr/>
          <a:lstStyle/>
          <a:p>
            <a:r>
              <a:rPr lang="en-US"/>
              <a:t>Prasanna Kumar M, Assistant Professor, Dept of ISE, SSIT Tumakuru</a:t>
            </a:r>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5C36CC3-7CCE-4238-A7EC-1E8C52057768}" type="datetime1">
              <a:rPr lang="en-US" smtClean="0"/>
              <a:t>6/11/2021</a:t>
            </a:fld>
            <a:endParaRPr lang="en-US" dirty="0"/>
          </a:p>
        </p:txBody>
      </p:sp>
      <p:sp>
        <p:nvSpPr>
          <p:cNvPr id="6" name="Footer Placeholder 5"/>
          <p:cNvSpPr>
            <a:spLocks noGrp="1"/>
          </p:cNvSpPr>
          <p:nvPr>
            <p:ph type="ftr" sz="quarter" idx="11"/>
          </p:nvPr>
        </p:nvSpPr>
        <p:spPr/>
        <p:txBody>
          <a:bodyPr/>
          <a:lstStyle/>
          <a:p>
            <a:r>
              <a:rPr lang="en-US"/>
              <a:t>Prasanna Kumar M, Assistant Professor, Dept of ISE, SSIT Tumakuru</a:t>
            </a:r>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6C33A2-F5E0-4CC5-87B4-7C73D14D4DED}" type="datetime1">
              <a:rPr lang="en-US" smtClean="0"/>
              <a:t>6/11/2021</a:t>
            </a:fld>
            <a:endParaRPr lang="en-US" dirty="0"/>
          </a:p>
        </p:txBody>
      </p:sp>
      <p:sp>
        <p:nvSpPr>
          <p:cNvPr id="6" name="Footer Placeholder 5"/>
          <p:cNvSpPr>
            <a:spLocks noGrp="1"/>
          </p:cNvSpPr>
          <p:nvPr>
            <p:ph type="ftr" sz="quarter" idx="11"/>
          </p:nvPr>
        </p:nvSpPr>
        <p:spPr/>
        <p:txBody>
          <a:bodyPr/>
          <a:lstStyle/>
          <a:p>
            <a:r>
              <a:rPr lang="en-US"/>
              <a:t>Prasanna Kumar M, Assistant Professor, Dept of ISE, SSIT Tumakuru</a:t>
            </a:r>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3CF8FDF9-F1CC-41F9-BCAB-E36C5894FE7F}" type="datetime1">
              <a:rPr lang="en-US" smtClean="0"/>
              <a:t>6/11/2021</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Prasanna Kumar M, Assistant Professor, Dept of ISE, SSIT Tumakuru</a:t>
            </a:r>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hf hd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10EFD-EA90-427A-A201-442A556AF46E}"/>
              </a:ext>
            </a:extLst>
          </p:cNvPr>
          <p:cNvSpPr>
            <a:spLocks noGrp="1"/>
          </p:cNvSpPr>
          <p:nvPr>
            <p:ph type="ctrTitle"/>
          </p:nvPr>
        </p:nvSpPr>
        <p:spPr/>
        <p:txBody>
          <a:bodyPr/>
          <a:lstStyle/>
          <a:p>
            <a:r>
              <a:rPr lang="en-US" b="1" dirty="0">
                <a:solidFill>
                  <a:srgbClr val="FF0000"/>
                </a:solidFill>
              </a:rPr>
              <a:t>Unit –5</a:t>
            </a:r>
            <a:endParaRPr lang="en-IN" b="1" dirty="0">
              <a:solidFill>
                <a:srgbClr val="FF0000"/>
              </a:solidFill>
            </a:endParaRPr>
          </a:p>
        </p:txBody>
      </p:sp>
      <p:sp>
        <p:nvSpPr>
          <p:cNvPr id="3" name="Subtitle 2">
            <a:extLst>
              <a:ext uri="{FF2B5EF4-FFF2-40B4-BE49-F238E27FC236}">
                <a16:creationId xmlns:a16="http://schemas.microsoft.com/office/drawing/2014/main" id="{A5309660-2E0C-42D9-8053-631BEBFF20D7}"/>
              </a:ext>
            </a:extLst>
          </p:cNvPr>
          <p:cNvSpPr>
            <a:spLocks noGrp="1"/>
          </p:cNvSpPr>
          <p:nvPr>
            <p:ph type="subTitle" idx="1"/>
          </p:nvPr>
        </p:nvSpPr>
        <p:spPr/>
        <p:txBody>
          <a:bodyPr>
            <a:normAutofit/>
          </a:bodyPr>
          <a:lstStyle/>
          <a:p>
            <a:r>
              <a:rPr lang="en-US" sz="3600" b="1" dirty="0">
                <a:solidFill>
                  <a:srgbClr val="0070C0"/>
                </a:solidFill>
              </a:rPr>
              <a:t>IoT Physical Devices and End Point</a:t>
            </a:r>
            <a:endParaRPr lang="en-IN" sz="3600" b="1" dirty="0">
              <a:solidFill>
                <a:srgbClr val="0070C0"/>
              </a:solidFill>
            </a:endParaRPr>
          </a:p>
        </p:txBody>
      </p:sp>
      <p:sp>
        <p:nvSpPr>
          <p:cNvPr id="4" name="Footer Placeholder 3">
            <a:extLst>
              <a:ext uri="{FF2B5EF4-FFF2-40B4-BE49-F238E27FC236}">
                <a16:creationId xmlns:a16="http://schemas.microsoft.com/office/drawing/2014/main" id="{9A2CB26E-F27E-42DB-9FCD-3D7BA61877C5}"/>
              </a:ext>
            </a:extLst>
          </p:cNvPr>
          <p:cNvSpPr>
            <a:spLocks noGrp="1"/>
          </p:cNvSpPr>
          <p:nvPr>
            <p:ph type="ftr" sz="quarter" idx="11"/>
          </p:nvPr>
        </p:nvSpPr>
        <p:spPr/>
        <p:txBody>
          <a:bodyPr/>
          <a:lstStyle/>
          <a:p>
            <a:r>
              <a:rPr lang="en-US" sz="1400" b="1" dirty="0">
                <a:solidFill>
                  <a:srgbClr val="C00000"/>
                </a:solidFill>
              </a:rPr>
              <a:t>Prasanna Kumar M, Assistant Professor, Dept of ISE, SSIT </a:t>
            </a:r>
            <a:r>
              <a:rPr lang="en-US" sz="1400" b="1" dirty="0" err="1">
                <a:solidFill>
                  <a:srgbClr val="C00000"/>
                </a:solidFill>
              </a:rPr>
              <a:t>Tumakuru</a:t>
            </a:r>
            <a:endParaRPr lang="en-US" sz="1400" b="1" dirty="0">
              <a:solidFill>
                <a:srgbClr val="C00000"/>
              </a:solidFill>
            </a:endParaRPr>
          </a:p>
        </p:txBody>
      </p:sp>
      <p:sp>
        <p:nvSpPr>
          <p:cNvPr id="5" name="Slide Number Placeholder 4">
            <a:extLst>
              <a:ext uri="{FF2B5EF4-FFF2-40B4-BE49-F238E27FC236}">
                <a16:creationId xmlns:a16="http://schemas.microsoft.com/office/drawing/2014/main" id="{3D7B9934-8372-4FAD-9251-71D647611039}"/>
              </a:ext>
            </a:extLst>
          </p:cNvPr>
          <p:cNvSpPr>
            <a:spLocks noGrp="1"/>
          </p:cNvSpPr>
          <p:nvPr>
            <p:ph type="sldNum" sz="quarter" idx="12"/>
          </p:nvPr>
        </p:nvSpPr>
        <p:spPr/>
        <p:txBody>
          <a:bodyPr/>
          <a:lstStyle/>
          <a:p>
            <a:fld id="{D57F1E4F-1CFF-5643-939E-217C01CDF565}" type="slidenum">
              <a:rPr lang="en-US" smtClean="0"/>
              <a:pPr/>
              <a:t>1</a:t>
            </a:fld>
            <a:endParaRPr lang="en-US" dirty="0"/>
          </a:p>
        </p:txBody>
      </p:sp>
      <p:pic>
        <p:nvPicPr>
          <p:cNvPr id="6" name="Picture 5">
            <a:extLst>
              <a:ext uri="{FF2B5EF4-FFF2-40B4-BE49-F238E27FC236}">
                <a16:creationId xmlns:a16="http://schemas.microsoft.com/office/drawing/2014/main" id="{4F632A74-F93B-48CD-8FFB-A8D2E0FA0568}"/>
              </a:ext>
            </a:extLst>
          </p:cNvPr>
          <p:cNvPicPr>
            <a:picLocks noChangeAspect="1"/>
          </p:cNvPicPr>
          <p:nvPr/>
        </p:nvPicPr>
        <p:blipFill>
          <a:blip r:embed="rId2"/>
          <a:stretch>
            <a:fillRect/>
          </a:stretch>
        </p:blipFill>
        <p:spPr>
          <a:xfrm>
            <a:off x="6429375" y="60177"/>
            <a:ext cx="5734185" cy="2908051"/>
          </a:xfrm>
          <a:prstGeom prst="rect">
            <a:avLst/>
          </a:prstGeom>
        </p:spPr>
      </p:pic>
      <p:pic>
        <p:nvPicPr>
          <p:cNvPr id="7" name="Picture 6">
            <a:extLst>
              <a:ext uri="{FF2B5EF4-FFF2-40B4-BE49-F238E27FC236}">
                <a16:creationId xmlns:a16="http://schemas.microsoft.com/office/drawing/2014/main" id="{CC8A7FE5-8ADE-4F80-B4FA-B6CE6353FB85}"/>
              </a:ext>
            </a:extLst>
          </p:cNvPr>
          <p:cNvPicPr>
            <a:picLocks noChangeAspect="1"/>
          </p:cNvPicPr>
          <p:nvPr/>
        </p:nvPicPr>
        <p:blipFill>
          <a:blip r:embed="rId3"/>
          <a:stretch>
            <a:fillRect/>
          </a:stretch>
        </p:blipFill>
        <p:spPr>
          <a:xfrm>
            <a:off x="238125" y="30088"/>
            <a:ext cx="5276850" cy="2968228"/>
          </a:xfrm>
          <a:prstGeom prst="rect">
            <a:avLst/>
          </a:prstGeom>
        </p:spPr>
      </p:pic>
    </p:spTree>
    <p:extLst>
      <p:ext uri="{BB962C8B-B14F-4D97-AF65-F5344CB8AC3E}">
        <p14:creationId xmlns:p14="http://schemas.microsoft.com/office/powerpoint/2010/main" val="10231178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0651F6B-4845-4912-8E61-95E719226ED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8488AAD6-D8CC-43CE-B4FF-25C5B8378A53}"/>
              </a:ext>
            </a:extLst>
          </p:cNvPr>
          <p:cNvSpPr>
            <a:spLocks noGrp="1"/>
          </p:cNvSpPr>
          <p:nvPr>
            <p:ph type="sldNum" sz="quarter" idx="12"/>
          </p:nvPr>
        </p:nvSpPr>
        <p:spPr/>
        <p:txBody>
          <a:bodyPr/>
          <a:lstStyle/>
          <a:p>
            <a:fld id="{D57F1E4F-1CFF-5643-939E-217C01CDF565}" type="slidenum">
              <a:rPr lang="en-US" smtClean="0"/>
              <a:pPr/>
              <a:t>10</a:t>
            </a:fld>
            <a:endParaRPr lang="en-US" dirty="0"/>
          </a:p>
        </p:txBody>
      </p:sp>
      <p:pic>
        <p:nvPicPr>
          <p:cNvPr id="9" name="Picture 8">
            <a:extLst>
              <a:ext uri="{FF2B5EF4-FFF2-40B4-BE49-F238E27FC236}">
                <a16:creationId xmlns:a16="http://schemas.microsoft.com/office/drawing/2014/main" id="{4FA902EB-8C9E-409F-B36F-53C14022BF49}"/>
              </a:ext>
            </a:extLst>
          </p:cNvPr>
          <p:cNvPicPr>
            <a:picLocks noChangeAspect="1"/>
          </p:cNvPicPr>
          <p:nvPr/>
        </p:nvPicPr>
        <p:blipFill>
          <a:blip r:embed="rId2"/>
          <a:stretch>
            <a:fillRect/>
          </a:stretch>
        </p:blipFill>
        <p:spPr>
          <a:xfrm>
            <a:off x="2077555" y="99321"/>
            <a:ext cx="8285645" cy="6646463"/>
          </a:xfrm>
          <a:prstGeom prst="rect">
            <a:avLst/>
          </a:prstGeom>
        </p:spPr>
      </p:pic>
    </p:spTree>
    <p:extLst>
      <p:ext uri="{BB962C8B-B14F-4D97-AF65-F5344CB8AC3E}">
        <p14:creationId xmlns:p14="http://schemas.microsoft.com/office/powerpoint/2010/main" val="11363171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55351B-9729-4F94-85A5-31F8CC93278A}"/>
              </a:ext>
            </a:extLst>
          </p:cNvPr>
          <p:cNvSpPr>
            <a:spLocks noGrp="1"/>
          </p:cNvSpPr>
          <p:nvPr>
            <p:ph idx="1"/>
          </p:nvPr>
        </p:nvSpPr>
        <p:spPr>
          <a:xfrm>
            <a:off x="2589212" y="970344"/>
            <a:ext cx="8915400" cy="5124451"/>
          </a:xfrm>
        </p:spPr>
        <p:txBody>
          <a:bodyPr>
            <a:noAutofit/>
          </a:bodyPr>
          <a:lstStyle/>
          <a:p>
            <a:pPr marL="0" indent="0">
              <a:buNone/>
            </a:pPr>
            <a:r>
              <a:rPr lang="en-IN" sz="2400" b="1" dirty="0" err="1"/>
              <a:t>pinMode</a:t>
            </a:r>
            <a:r>
              <a:rPr lang="en-IN" sz="2400" b="1" dirty="0"/>
              <a:t>(pin, INPUT/OUTPUT); </a:t>
            </a:r>
          </a:p>
          <a:p>
            <a:pPr marL="0" indent="0">
              <a:buNone/>
            </a:pPr>
            <a:r>
              <a:rPr lang="en-IN" sz="2400" b="1" dirty="0"/>
              <a:t>	ex: </a:t>
            </a:r>
            <a:r>
              <a:rPr lang="en-IN" sz="2400" b="1" dirty="0" err="1"/>
              <a:t>pinMode</a:t>
            </a:r>
            <a:r>
              <a:rPr lang="en-IN" sz="2400" b="1" dirty="0"/>
              <a:t>(13, OUTPUT);</a:t>
            </a:r>
          </a:p>
          <a:p>
            <a:pPr marL="0" indent="0">
              <a:buNone/>
            </a:pPr>
            <a:endParaRPr lang="en-IN" sz="2400" b="1" dirty="0"/>
          </a:p>
          <a:p>
            <a:pPr marL="0" indent="0">
              <a:buNone/>
            </a:pPr>
            <a:r>
              <a:rPr lang="en-IN" sz="2400" b="1" dirty="0" err="1"/>
              <a:t>digitalWrite</a:t>
            </a:r>
            <a:r>
              <a:rPr lang="en-IN" sz="2400" b="1" dirty="0"/>
              <a:t>(pin, HIGH/LOW);</a:t>
            </a:r>
          </a:p>
          <a:p>
            <a:pPr marL="0" indent="0">
              <a:buNone/>
            </a:pPr>
            <a:r>
              <a:rPr lang="en-IN" sz="2400" b="1" dirty="0"/>
              <a:t>	ex: </a:t>
            </a:r>
            <a:r>
              <a:rPr lang="en-IN" sz="2400" b="1" dirty="0" err="1"/>
              <a:t>digitalWrite</a:t>
            </a:r>
            <a:r>
              <a:rPr lang="en-IN" sz="2400" b="1" dirty="0"/>
              <a:t>(13, HIGH); </a:t>
            </a:r>
          </a:p>
          <a:p>
            <a:pPr marL="0" indent="0">
              <a:buNone/>
            </a:pPr>
            <a:endParaRPr lang="en-IN" sz="2400" b="1" dirty="0"/>
          </a:p>
          <a:p>
            <a:pPr marL="0" indent="0">
              <a:buNone/>
            </a:pPr>
            <a:r>
              <a:rPr lang="en-IN" sz="2400" b="1" dirty="0"/>
              <a:t>delay(</a:t>
            </a:r>
            <a:r>
              <a:rPr lang="en-IN" sz="2400" b="1" dirty="0" err="1"/>
              <a:t>time_ms</a:t>
            </a:r>
            <a:r>
              <a:rPr lang="en-IN" sz="2400" b="1" dirty="0"/>
              <a:t>);</a:t>
            </a:r>
          </a:p>
          <a:p>
            <a:pPr marL="0" indent="0">
              <a:buNone/>
            </a:pPr>
            <a:r>
              <a:rPr lang="en-IN" sz="2400" b="1" dirty="0"/>
              <a:t>	ex: delay(2500); // delay of 2.5 sec.</a:t>
            </a:r>
          </a:p>
          <a:p>
            <a:pPr marL="0" indent="0">
              <a:buNone/>
            </a:pPr>
            <a:endParaRPr lang="en-IN" sz="2400" b="1" dirty="0"/>
          </a:p>
          <a:p>
            <a:pPr marL="0" indent="0">
              <a:buNone/>
            </a:pPr>
            <a:r>
              <a:rPr lang="en-IN" sz="2400" b="1" dirty="0"/>
              <a:t>// NOTE: -&gt; commands are CASE-sensitive</a:t>
            </a:r>
          </a:p>
          <a:p>
            <a:pPr marL="0" indent="0">
              <a:buNone/>
            </a:pPr>
            <a:endParaRPr lang="en-IN" sz="2400" b="1" dirty="0"/>
          </a:p>
        </p:txBody>
      </p:sp>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1019796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DA865F19-045E-45F9-9F7C-78D0A486B8BB}"/>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C6E12BC-7F25-4B4C-B512-38EEBD5F12D2}"/>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
        <p:nvSpPr>
          <p:cNvPr id="11" name="Rectangle 9">
            <a:extLst>
              <a:ext uri="{FF2B5EF4-FFF2-40B4-BE49-F238E27FC236}">
                <a16:creationId xmlns:a16="http://schemas.microsoft.com/office/drawing/2014/main" id="{E7000350-163B-4477-9F7A-0BDA8189EDFF}"/>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4" name="Rectangle 10">
            <a:extLst>
              <a:ext uri="{FF2B5EF4-FFF2-40B4-BE49-F238E27FC236}">
                <a16:creationId xmlns:a16="http://schemas.microsoft.com/office/drawing/2014/main" id="{C16192FF-368A-4735-9933-FD0D73FCECF7}"/>
              </a:ext>
            </a:extLst>
          </p:cNvPr>
          <p:cNvSpPr>
            <a:spLocks noChangeArrowheads="1"/>
          </p:cNvSpPr>
          <p:nvPr/>
        </p:nvSpPr>
        <p:spPr bwMode="auto">
          <a:xfrm>
            <a:off x="2446338" y="2309257"/>
            <a:ext cx="8736012"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Century Gothic" panose="020B0502020202020204" pitchFamily="34" charset="0"/>
                <a:ea typeface="Segoe UI" panose="020B0502040204020203" pitchFamily="34" charset="0"/>
                <a:cs typeface="Courier New" panose="02070309020205020404" pitchFamily="49" charset="0"/>
              </a:rPr>
              <a:t>void </a:t>
            </a:r>
            <a:r>
              <a:rPr kumimoji="0" lang="en-US" altLang="en-US" sz="2400" b="1" i="0" u="none" strike="noStrike" cap="none" normalizeH="0" baseline="0" dirty="0">
                <a:ln>
                  <a:noFill/>
                </a:ln>
                <a:solidFill>
                  <a:srgbClr val="622422"/>
                </a:solidFill>
                <a:effectLst/>
                <a:latin typeface="Century Gothic" panose="020B0502020202020204" pitchFamily="34" charset="0"/>
                <a:ea typeface="Segoe UI" panose="020B0502040204020203" pitchFamily="34" charset="0"/>
                <a:cs typeface="Courier New" panose="02070309020205020404" pitchFamily="49" charset="0"/>
              </a:rPr>
              <a:t>setup</a:t>
            </a:r>
            <a:r>
              <a:rPr kumimoji="0" lang="en-US" altLang="en-US" sz="2400" b="1" i="0" u="none" strike="noStrike" cap="none" normalizeH="0" baseline="0" dirty="0">
                <a:ln>
                  <a:noFill/>
                </a:ln>
                <a:solidFill>
                  <a:schemeClr val="tx1"/>
                </a:solidFill>
                <a:effectLst/>
                <a:latin typeface="Century Gothic" panose="020B0502020202020204" pitchFamily="34" charset="0"/>
                <a:ea typeface="Segoe UI" panose="020B0502040204020203" pitchFamily="34" charset="0"/>
                <a:cs typeface="Courier New" panose="02070309020205020404" pitchFamily="49" charset="0"/>
              </a:rPr>
              <a:t>() {</a:t>
            </a: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585858"/>
                </a:solidFill>
                <a:effectLst/>
                <a:latin typeface="Century Gothic" panose="020B0502020202020204" pitchFamily="34" charset="0"/>
                <a:ea typeface="Segoe UI" panose="020B0502040204020203" pitchFamily="34" charset="0"/>
                <a:cs typeface="Courier New" panose="02070309020205020404" pitchFamily="49" charset="0"/>
              </a:rPr>
              <a:t>//setup motors, sensors </a:t>
            </a:r>
            <a:r>
              <a:rPr kumimoji="0" lang="en-US" altLang="en-US" sz="2400" b="1" i="0" u="none" strike="noStrike" cap="none" normalizeH="0" baseline="0" dirty="0" err="1">
                <a:ln>
                  <a:noFill/>
                </a:ln>
                <a:solidFill>
                  <a:srgbClr val="585858"/>
                </a:solidFill>
                <a:effectLst/>
                <a:latin typeface="Century Gothic" panose="020B0502020202020204" pitchFamily="34" charset="0"/>
                <a:ea typeface="Segoe UI" panose="020B0502040204020203" pitchFamily="34" charset="0"/>
                <a:cs typeface="Courier New" panose="02070309020205020404" pitchFamily="49" charset="0"/>
              </a:rPr>
              <a:t>etc</a:t>
            </a: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Century Gothic" panose="020B0502020202020204" pitchFamily="34" charset="0"/>
                <a:ea typeface="Segoe UI" panose="020B0502040204020203" pitchFamily="34" charset="0"/>
                <a:cs typeface="Courier New" panose="02070309020205020404" pitchFamily="49" charset="0"/>
              </a:rPr>
              <a:t>}</a:t>
            </a: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Century Gothic" panose="020B0502020202020204" pitchFamily="34" charset="0"/>
                <a:ea typeface="Segoe UI" panose="020B0502040204020203" pitchFamily="34" charset="0"/>
                <a:cs typeface="Courier New" panose="02070309020205020404" pitchFamily="49" charset="0"/>
              </a:rPr>
              <a:t>void </a:t>
            </a:r>
            <a:r>
              <a:rPr kumimoji="0" lang="en-US" altLang="en-US" sz="2400" b="1" i="0" u="none" strike="noStrike" cap="none" normalizeH="0" baseline="0" dirty="0">
                <a:ln>
                  <a:noFill/>
                </a:ln>
                <a:solidFill>
                  <a:srgbClr val="622422"/>
                </a:solidFill>
                <a:effectLst/>
                <a:latin typeface="Century Gothic" panose="020B0502020202020204" pitchFamily="34" charset="0"/>
                <a:ea typeface="Segoe UI" panose="020B0502040204020203" pitchFamily="34" charset="0"/>
                <a:cs typeface="Courier New" panose="02070309020205020404" pitchFamily="49" charset="0"/>
              </a:rPr>
              <a:t>loop</a:t>
            </a:r>
            <a:r>
              <a:rPr kumimoji="0" lang="en-US" altLang="en-US" sz="2400" b="1" i="0" u="none" strike="noStrike" cap="none" normalizeH="0" baseline="0" dirty="0">
                <a:ln>
                  <a:noFill/>
                </a:ln>
                <a:solidFill>
                  <a:schemeClr val="tx1"/>
                </a:solidFill>
                <a:effectLst/>
                <a:latin typeface="Century Gothic" panose="020B0502020202020204" pitchFamily="34" charset="0"/>
                <a:ea typeface="Segoe UI" panose="020B0502040204020203" pitchFamily="34" charset="0"/>
                <a:cs typeface="Courier New" panose="02070309020205020404" pitchFamily="49" charset="0"/>
              </a:rPr>
              <a:t>() {</a:t>
            </a: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585858"/>
                </a:solidFill>
                <a:effectLst/>
                <a:latin typeface="Century Gothic" panose="020B0502020202020204" pitchFamily="34" charset="0"/>
                <a:ea typeface="Segoe UI" panose="020B0502040204020203" pitchFamily="34" charset="0"/>
                <a:cs typeface="Courier New" panose="02070309020205020404" pitchFamily="49" charset="0"/>
              </a:rPr>
              <a:t>// get information from sensors</a:t>
            </a: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rgbClr val="585858"/>
                </a:solidFill>
                <a:effectLst/>
                <a:latin typeface="Century Gothic" panose="020B0502020202020204" pitchFamily="34" charset="0"/>
                <a:ea typeface="Segoe UI" panose="020B0502040204020203" pitchFamily="34" charset="0"/>
                <a:cs typeface="Courier New" panose="02070309020205020404" pitchFamily="49" charset="0"/>
              </a:rPr>
              <a:t>// send commands to motors</a:t>
            </a: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latin typeface="Century Gothic" panose="020B0502020202020204" pitchFamily="34" charset="0"/>
                <a:ea typeface="Segoe UI" panose="020B0502040204020203" pitchFamily="34" charset="0"/>
                <a:cs typeface="Courier New" panose="02070309020205020404" pitchFamily="49" charset="0"/>
              </a:rPr>
              <a:t>}</a:t>
            </a:r>
            <a:endParaRPr kumimoji="0" lang="en-US" altLang="en-US" sz="2400" b="0" i="0" u="none" strike="noStrike" cap="none" normalizeH="0" baseline="0" dirty="0">
              <a:ln>
                <a:noFill/>
              </a:ln>
              <a:solidFill>
                <a:schemeClr val="tx1"/>
              </a:solidFill>
              <a:effectLst/>
              <a:latin typeface="Century Gothic" panose="020B0502020202020204" pitchFamily="34" charset="0"/>
            </a:endParaRPr>
          </a:p>
        </p:txBody>
      </p:sp>
      <p:sp>
        <p:nvSpPr>
          <p:cNvPr id="18" name="TextBox 17">
            <a:extLst>
              <a:ext uri="{FF2B5EF4-FFF2-40B4-BE49-F238E27FC236}">
                <a16:creationId xmlns:a16="http://schemas.microsoft.com/office/drawing/2014/main" id="{7C401AFF-5768-4F6C-A404-6A89B6BDCAAE}"/>
              </a:ext>
            </a:extLst>
          </p:cNvPr>
          <p:cNvSpPr txBox="1"/>
          <p:nvPr/>
        </p:nvSpPr>
        <p:spPr>
          <a:xfrm>
            <a:off x="2446338" y="979358"/>
            <a:ext cx="6096000" cy="400110"/>
          </a:xfrm>
          <a:prstGeom prst="rect">
            <a:avLst/>
          </a:prstGeom>
          <a:noFill/>
        </p:spPr>
        <p:txBody>
          <a:bodyPr wrap="square">
            <a:spAutoFit/>
          </a:bodyPr>
          <a:lstStyle/>
          <a:p>
            <a:pPr>
              <a:spcBef>
                <a:spcPts val="1000"/>
              </a:spcBef>
              <a:buClr>
                <a:schemeClr val="accent1"/>
              </a:buClr>
            </a:pPr>
            <a:r>
              <a:rPr lang="en-US" sz="2000" b="1" dirty="0"/>
              <a:t>Arduino programs run on two basic sections:</a:t>
            </a:r>
            <a:endParaRPr lang="en-IN" sz="2000" b="1" dirty="0"/>
          </a:p>
        </p:txBody>
      </p:sp>
    </p:spTree>
    <p:extLst>
      <p:ext uri="{BB962C8B-B14F-4D97-AF65-F5344CB8AC3E}">
        <p14:creationId xmlns:p14="http://schemas.microsoft.com/office/powerpoint/2010/main" val="3615647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55351B-9729-4F94-85A5-31F8CC93278A}"/>
              </a:ext>
            </a:extLst>
          </p:cNvPr>
          <p:cNvSpPr>
            <a:spLocks noGrp="1"/>
          </p:cNvSpPr>
          <p:nvPr>
            <p:ph idx="1"/>
          </p:nvPr>
        </p:nvSpPr>
        <p:spPr>
          <a:xfrm>
            <a:off x="2589212" y="970344"/>
            <a:ext cx="8915400" cy="5124451"/>
          </a:xfrm>
        </p:spPr>
        <p:txBody>
          <a:bodyPr>
            <a:noAutofit/>
          </a:bodyPr>
          <a:lstStyle/>
          <a:p>
            <a:pPr marL="0" indent="0">
              <a:buNone/>
            </a:pPr>
            <a:r>
              <a:rPr lang="en-US" sz="2000" b="1" dirty="0">
                <a:solidFill>
                  <a:schemeClr val="tx1"/>
                </a:solidFill>
              </a:rPr>
              <a:t>setup():</a:t>
            </a:r>
          </a:p>
          <a:p>
            <a:r>
              <a:rPr lang="en-US" sz="2000" b="1" dirty="0">
                <a:solidFill>
                  <a:schemeClr val="tx1"/>
                </a:solidFill>
              </a:rPr>
              <a:t>The setup section is used for assigning input and outputs (Examples: motors, LED’s, sensors </a:t>
            </a:r>
            <a:r>
              <a:rPr lang="en-US" sz="2000" b="1" dirty="0" err="1">
                <a:solidFill>
                  <a:schemeClr val="tx1"/>
                </a:solidFill>
              </a:rPr>
              <a:t>etc</a:t>
            </a:r>
            <a:r>
              <a:rPr lang="en-US" sz="2000" b="1" dirty="0">
                <a:solidFill>
                  <a:schemeClr val="tx1"/>
                </a:solidFill>
              </a:rPr>
              <a:t>) to ports on the Arduino</a:t>
            </a:r>
          </a:p>
          <a:p>
            <a:r>
              <a:rPr lang="en-US" sz="2000" b="1" dirty="0">
                <a:solidFill>
                  <a:schemeClr val="tx1"/>
                </a:solidFill>
              </a:rPr>
              <a:t>It also specifies whether the device is OUTPUT or INPUT To do this we use the command “</a:t>
            </a:r>
            <a:r>
              <a:rPr lang="en-US" sz="2000" b="1" dirty="0" err="1">
                <a:solidFill>
                  <a:schemeClr val="tx1"/>
                </a:solidFill>
              </a:rPr>
              <a:t>pinMode</a:t>
            </a:r>
            <a:r>
              <a:rPr lang="en-US" sz="2000" b="1" dirty="0">
                <a:solidFill>
                  <a:schemeClr val="tx1"/>
                </a:solidFill>
              </a:rPr>
              <a:t>”</a:t>
            </a:r>
          </a:p>
          <a:p>
            <a:endParaRPr lang="en-IN" sz="2000" b="1" dirty="0"/>
          </a:p>
        </p:txBody>
      </p:sp>
      <p:sp>
        <p:nvSpPr>
          <p:cNvPr id="2" name="Footer Placeholder 1">
            <a:extLst>
              <a:ext uri="{FF2B5EF4-FFF2-40B4-BE49-F238E27FC236}">
                <a16:creationId xmlns:a16="http://schemas.microsoft.com/office/drawing/2014/main" id="{A7613C76-3703-4B7A-A70C-1130759D5EFB}"/>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21E519EB-D312-47CC-8B56-1FB6AE4016DE}"/>
              </a:ext>
            </a:extLst>
          </p:cNvPr>
          <p:cNvSpPr>
            <a:spLocks noGrp="1"/>
          </p:cNvSpPr>
          <p:nvPr>
            <p:ph type="sldNum" sz="quarter" idx="12"/>
          </p:nvPr>
        </p:nvSpPr>
        <p:spPr/>
        <p:txBody>
          <a:bodyPr/>
          <a:lstStyle/>
          <a:p>
            <a:fld id="{D57F1E4F-1CFF-5643-939E-217C01CDF565}" type="slidenum">
              <a:rPr lang="en-US" smtClean="0"/>
              <a:pPr/>
              <a:t>13</a:t>
            </a:fld>
            <a:endParaRPr lang="en-US" dirty="0"/>
          </a:p>
        </p:txBody>
      </p:sp>
      <p:pic>
        <p:nvPicPr>
          <p:cNvPr id="6" name="Picture 5">
            <a:extLst>
              <a:ext uri="{FF2B5EF4-FFF2-40B4-BE49-F238E27FC236}">
                <a16:creationId xmlns:a16="http://schemas.microsoft.com/office/drawing/2014/main" id="{37D098EA-82C0-4AB8-B146-3F01A52629E2}"/>
              </a:ext>
            </a:extLst>
          </p:cNvPr>
          <p:cNvPicPr>
            <a:picLocks noChangeAspect="1"/>
          </p:cNvPicPr>
          <p:nvPr/>
        </p:nvPicPr>
        <p:blipFill>
          <a:blip r:embed="rId2"/>
          <a:stretch>
            <a:fillRect/>
          </a:stretch>
        </p:blipFill>
        <p:spPr>
          <a:xfrm>
            <a:off x="3322898" y="3216826"/>
            <a:ext cx="5393803" cy="1932317"/>
          </a:xfrm>
          <a:prstGeom prst="rect">
            <a:avLst/>
          </a:prstGeom>
        </p:spPr>
      </p:pic>
    </p:spTree>
    <p:extLst>
      <p:ext uri="{BB962C8B-B14F-4D97-AF65-F5344CB8AC3E}">
        <p14:creationId xmlns:p14="http://schemas.microsoft.com/office/powerpoint/2010/main" val="2611451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dirty="0"/>
              <a:t>Prasanna Kumar M, Assistant Professor, Dept of ISE, SSIT </a:t>
            </a:r>
            <a:r>
              <a:rPr lang="en-US" dirty="0" err="1"/>
              <a:t>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14</a:t>
            </a:fld>
            <a:endParaRPr lang="en-US" dirty="0"/>
          </a:p>
        </p:txBody>
      </p:sp>
      <p:pic>
        <p:nvPicPr>
          <p:cNvPr id="6" name="Picture 5">
            <a:extLst>
              <a:ext uri="{FF2B5EF4-FFF2-40B4-BE49-F238E27FC236}">
                <a16:creationId xmlns:a16="http://schemas.microsoft.com/office/drawing/2014/main" id="{915B4629-8DF6-487D-A3A2-BBDA91B97106}"/>
              </a:ext>
            </a:extLst>
          </p:cNvPr>
          <p:cNvPicPr>
            <a:picLocks noChangeAspect="1"/>
          </p:cNvPicPr>
          <p:nvPr/>
        </p:nvPicPr>
        <p:blipFill>
          <a:blip r:embed="rId2"/>
          <a:stretch>
            <a:fillRect/>
          </a:stretch>
        </p:blipFill>
        <p:spPr>
          <a:xfrm>
            <a:off x="2589212" y="1437069"/>
            <a:ext cx="8574573" cy="4576853"/>
          </a:xfrm>
          <a:prstGeom prst="rect">
            <a:avLst/>
          </a:prstGeom>
        </p:spPr>
      </p:pic>
      <p:sp>
        <p:nvSpPr>
          <p:cNvPr id="8" name="TextBox 7">
            <a:extLst>
              <a:ext uri="{FF2B5EF4-FFF2-40B4-BE49-F238E27FC236}">
                <a16:creationId xmlns:a16="http://schemas.microsoft.com/office/drawing/2014/main" id="{3BE97B2A-FBA1-4A4E-AD6A-BB6F15174A03}"/>
              </a:ext>
            </a:extLst>
          </p:cNvPr>
          <p:cNvSpPr txBox="1"/>
          <p:nvPr/>
        </p:nvSpPr>
        <p:spPr>
          <a:xfrm>
            <a:off x="2589212" y="822128"/>
            <a:ext cx="6096000" cy="369332"/>
          </a:xfrm>
          <a:prstGeom prst="rect">
            <a:avLst/>
          </a:prstGeom>
          <a:noFill/>
        </p:spPr>
        <p:txBody>
          <a:bodyPr wrap="square">
            <a:spAutoFit/>
          </a:bodyPr>
          <a:lstStyle/>
          <a:p>
            <a:r>
              <a:rPr lang="en-IN" dirty="0"/>
              <a:t>loop()</a:t>
            </a:r>
          </a:p>
        </p:txBody>
      </p:sp>
    </p:spTree>
    <p:extLst>
      <p:ext uri="{BB962C8B-B14F-4D97-AF65-F5344CB8AC3E}">
        <p14:creationId xmlns:p14="http://schemas.microsoft.com/office/powerpoint/2010/main" val="26190992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15</a:t>
            </a:fld>
            <a:endParaRPr lang="en-US" dirty="0"/>
          </a:p>
        </p:txBody>
      </p:sp>
      <p:pic>
        <p:nvPicPr>
          <p:cNvPr id="8" name="Picture 7">
            <a:extLst>
              <a:ext uri="{FF2B5EF4-FFF2-40B4-BE49-F238E27FC236}">
                <a16:creationId xmlns:a16="http://schemas.microsoft.com/office/drawing/2014/main" id="{04CCBDBD-9F52-4C10-86BA-4CF55E12025D}"/>
              </a:ext>
            </a:extLst>
          </p:cNvPr>
          <p:cNvPicPr>
            <a:picLocks noChangeAspect="1"/>
          </p:cNvPicPr>
          <p:nvPr/>
        </p:nvPicPr>
        <p:blipFill>
          <a:blip r:embed="rId2"/>
          <a:stretch>
            <a:fillRect/>
          </a:stretch>
        </p:blipFill>
        <p:spPr>
          <a:xfrm>
            <a:off x="2458896" y="1890622"/>
            <a:ext cx="6513653" cy="3813753"/>
          </a:xfrm>
          <a:prstGeom prst="rect">
            <a:avLst/>
          </a:prstGeom>
        </p:spPr>
      </p:pic>
      <p:sp>
        <p:nvSpPr>
          <p:cNvPr id="10" name="TextBox 9">
            <a:extLst>
              <a:ext uri="{FF2B5EF4-FFF2-40B4-BE49-F238E27FC236}">
                <a16:creationId xmlns:a16="http://schemas.microsoft.com/office/drawing/2014/main" id="{AEF5FC0D-5BE0-49E9-89DE-D824FA92D8C1}"/>
              </a:ext>
            </a:extLst>
          </p:cNvPr>
          <p:cNvSpPr txBox="1"/>
          <p:nvPr/>
        </p:nvSpPr>
        <p:spPr>
          <a:xfrm>
            <a:off x="2458896" y="956572"/>
            <a:ext cx="6096000" cy="369332"/>
          </a:xfrm>
          <a:prstGeom prst="rect">
            <a:avLst/>
          </a:prstGeom>
          <a:noFill/>
        </p:spPr>
        <p:txBody>
          <a:bodyPr wrap="square">
            <a:spAutoFit/>
          </a:bodyPr>
          <a:lstStyle/>
          <a:p>
            <a:r>
              <a:rPr lang="en-IN" b="1" dirty="0"/>
              <a:t>DECLARING A VARIABLE</a:t>
            </a:r>
          </a:p>
        </p:txBody>
      </p:sp>
    </p:spTree>
    <p:extLst>
      <p:ext uri="{BB962C8B-B14F-4D97-AF65-F5344CB8AC3E}">
        <p14:creationId xmlns:p14="http://schemas.microsoft.com/office/powerpoint/2010/main" val="2606522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
        <p:nvSpPr>
          <p:cNvPr id="6" name="TextBox 5">
            <a:extLst>
              <a:ext uri="{FF2B5EF4-FFF2-40B4-BE49-F238E27FC236}">
                <a16:creationId xmlns:a16="http://schemas.microsoft.com/office/drawing/2014/main" id="{944AB4C5-2385-4E4A-B0D0-EABE6FB2D8D0}"/>
              </a:ext>
            </a:extLst>
          </p:cNvPr>
          <p:cNvSpPr txBox="1"/>
          <p:nvPr/>
        </p:nvSpPr>
        <p:spPr>
          <a:xfrm>
            <a:off x="2589212" y="537526"/>
            <a:ext cx="6096000" cy="369332"/>
          </a:xfrm>
          <a:prstGeom prst="rect">
            <a:avLst/>
          </a:prstGeom>
          <a:noFill/>
        </p:spPr>
        <p:txBody>
          <a:bodyPr wrap="square">
            <a:spAutoFit/>
          </a:bodyPr>
          <a:lstStyle/>
          <a:p>
            <a:r>
              <a:rPr lang="en-IN" b="1" dirty="0"/>
              <a:t>USING VARIABLES</a:t>
            </a:r>
          </a:p>
        </p:txBody>
      </p:sp>
      <p:pic>
        <p:nvPicPr>
          <p:cNvPr id="11" name="Picture 10">
            <a:extLst>
              <a:ext uri="{FF2B5EF4-FFF2-40B4-BE49-F238E27FC236}">
                <a16:creationId xmlns:a16="http://schemas.microsoft.com/office/drawing/2014/main" id="{04D68376-6CE9-490D-BF9E-7CD95001154A}"/>
              </a:ext>
            </a:extLst>
          </p:cNvPr>
          <p:cNvPicPr>
            <a:picLocks noChangeAspect="1"/>
          </p:cNvPicPr>
          <p:nvPr/>
        </p:nvPicPr>
        <p:blipFill>
          <a:blip r:embed="rId2"/>
          <a:stretch>
            <a:fillRect/>
          </a:stretch>
        </p:blipFill>
        <p:spPr>
          <a:xfrm>
            <a:off x="2488436" y="1343384"/>
            <a:ext cx="5950714" cy="4694054"/>
          </a:xfrm>
          <a:prstGeom prst="rect">
            <a:avLst/>
          </a:prstGeom>
        </p:spPr>
      </p:pic>
    </p:spTree>
    <p:extLst>
      <p:ext uri="{BB962C8B-B14F-4D97-AF65-F5344CB8AC3E}">
        <p14:creationId xmlns:p14="http://schemas.microsoft.com/office/powerpoint/2010/main" val="17459199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
        <p:nvSpPr>
          <p:cNvPr id="6" name="TextBox 5">
            <a:extLst>
              <a:ext uri="{FF2B5EF4-FFF2-40B4-BE49-F238E27FC236}">
                <a16:creationId xmlns:a16="http://schemas.microsoft.com/office/drawing/2014/main" id="{944AB4C5-2385-4E4A-B0D0-EABE6FB2D8D0}"/>
              </a:ext>
            </a:extLst>
          </p:cNvPr>
          <p:cNvSpPr txBox="1"/>
          <p:nvPr/>
        </p:nvSpPr>
        <p:spPr>
          <a:xfrm>
            <a:off x="2589212" y="537526"/>
            <a:ext cx="6096000" cy="369332"/>
          </a:xfrm>
          <a:prstGeom prst="rect">
            <a:avLst/>
          </a:prstGeom>
          <a:noFill/>
        </p:spPr>
        <p:txBody>
          <a:bodyPr wrap="square">
            <a:spAutoFit/>
          </a:bodyPr>
          <a:lstStyle/>
          <a:p>
            <a:r>
              <a:rPr lang="en-IN" b="1" dirty="0"/>
              <a:t>USING VARIABLES</a:t>
            </a:r>
          </a:p>
        </p:txBody>
      </p:sp>
      <p:pic>
        <p:nvPicPr>
          <p:cNvPr id="5" name="Picture 4">
            <a:extLst>
              <a:ext uri="{FF2B5EF4-FFF2-40B4-BE49-F238E27FC236}">
                <a16:creationId xmlns:a16="http://schemas.microsoft.com/office/drawing/2014/main" id="{40AC912A-A66F-4F2D-8FCE-0B177977FA02}"/>
              </a:ext>
            </a:extLst>
          </p:cNvPr>
          <p:cNvPicPr>
            <a:picLocks noChangeAspect="1"/>
          </p:cNvPicPr>
          <p:nvPr/>
        </p:nvPicPr>
        <p:blipFill>
          <a:blip r:embed="rId2"/>
          <a:stretch>
            <a:fillRect/>
          </a:stretch>
        </p:blipFill>
        <p:spPr>
          <a:xfrm>
            <a:off x="2589211" y="1312293"/>
            <a:ext cx="6430963" cy="4652608"/>
          </a:xfrm>
          <a:prstGeom prst="rect">
            <a:avLst/>
          </a:prstGeom>
        </p:spPr>
      </p:pic>
    </p:spTree>
    <p:extLst>
      <p:ext uri="{BB962C8B-B14F-4D97-AF65-F5344CB8AC3E}">
        <p14:creationId xmlns:p14="http://schemas.microsoft.com/office/powerpoint/2010/main" val="9132085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18</a:t>
            </a:fld>
            <a:endParaRPr lang="en-US" dirty="0"/>
          </a:p>
        </p:txBody>
      </p:sp>
      <p:sp>
        <p:nvSpPr>
          <p:cNvPr id="8" name="TextBox 7">
            <a:extLst>
              <a:ext uri="{FF2B5EF4-FFF2-40B4-BE49-F238E27FC236}">
                <a16:creationId xmlns:a16="http://schemas.microsoft.com/office/drawing/2014/main" id="{8C752997-8004-41F2-A6AD-5C3015925BA8}"/>
              </a:ext>
            </a:extLst>
          </p:cNvPr>
          <p:cNvSpPr txBox="1"/>
          <p:nvPr/>
        </p:nvSpPr>
        <p:spPr>
          <a:xfrm>
            <a:off x="2589211" y="877371"/>
            <a:ext cx="6096000" cy="400110"/>
          </a:xfrm>
          <a:prstGeom prst="rect">
            <a:avLst/>
          </a:prstGeom>
          <a:noFill/>
        </p:spPr>
        <p:txBody>
          <a:bodyPr wrap="square">
            <a:spAutoFit/>
          </a:bodyPr>
          <a:lstStyle/>
          <a:p>
            <a:r>
              <a:rPr lang="en-IN" sz="2000" b="1" dirty="0"/>
              <a:t>Conditions</a:t>
            </a:r>
          </a:p>
        </p:txBody>
      </p:sp>
      <p:sp>
        <p:nvSpPr>
          <p:cNvPr id="10" name="TextBox 9">
            <a:extLst>
              <a:ext uri="{FF2B5EF4-FFF2-40B4-BE49-F238E27FC236}">
                <a16:creationId xmlns:a16="http://schemas.microsoft.com/office/drawing/2014/main" id="{1EFB6795-A74D-40BD-BE86-41FE25023CB4}"/>
              </a:ext>
            </a:extLst>
          </p:cNvPr>
          <p:cNvSpPr txBox="1"/>
          <p:nvPr/>
        </p:nvSpPr>
        <p:spPr>
          <a:xfrm>
            <a:off x="2589211" y="1277481"/>
            <a:ext cx="8259763" cy="707886"/>
          </a:xfrm>
          <a:prstGeom prst="rect">
            <a:avLst/>
          </a:prstGeom>
          <a:noFill/>
        </p:spPr>
        <p:txBody>
          <a:bodyPr wrap="square">
            <a:spAutoFit/>
          </a:bodyPr>
          <a:lstStyle/>
          <a:p>
            <a:r>
              <a:rPr lang="en-US" sz="2000" b="1" dirty="0"/>
              <a:t>To make decisions in Arduino code we use an ‘if’ statement</a:t>
            </a:r>
          </a:p>
          <a:p>
            <a:r>
              <a:rPr lang="en-US" sz="2000" b="1" dirty="0"/>
              <a:t>‘If’ statements are based on a TRUE or FALSE question</a:t>
            </a:r>
          </a:p>
        </p:txBody>
      </p:sp>
      <p:sp>
        <p:nvSpPr>
          <p:cNvPr id="12" name="TextBox 11">
            <a:extLst>
              <a:ext uri="{FF2B5EF4-FFF2-40B4-BE49-F238E27FC236}">
                <a16:creationId xmlns:a16="http://schemas.microsoft.com/office/drawing/2014/main" id="{5107D015-FA91-414A-B0A7-BA501594619A}"/>
              </a:ext>
            </a:extLst>
          </p:cNvPr>
          <p:cNvSpPr txBox="1"/>
          <p:nvPr/>
        </p:nvSpPr>
        <p:spPr>
          <a:xfrm>
            <a:off x="2589211" y="2129874"/>
            <a:ext cx="6096000" cy="369332"/>
          </a:xfrm>
          <a:prstGeom prst="rect">
            <a:avLst/>
          </a:prstGeom>
          <a:noFill/>
        </p:spPr>
        <p:txBody>
          <a:bodyPr wrap="square">
            <a:spAutoFit/>
          </a:bodyPr>
          <a:lstStyle/>
          <a:p>
            <a:r>
              <a:rPr lang="en-IN" b="1" dirty="0"/>
              <a:t>VALUE COMPARISONS</a:t>
            </a:r>
          </a:p>
        </p:txBody>
      </p:sp>
      <p:pic>
        <p:nvPicPr>
          <p:cNvPr id="14" name="Picture 13">
            <a:extLst>
              <a:ext uri="{FF2B5EF4-FFF2-40B4-BE49-F238E27FC236}">
                <a16:creationId xmlns:a16="http://schemas.microsoft.com/office/drawing/2014/main" id="{65FCA544-EE16-4E42-83BD-97960B298A0F}"/>
              </a:ext>
            </a:extLst>
          </p:cNvPr>
          <p:cNvPicPr>
            <a:picLocks noChangeAspect="1"/>
          </p:cNvPicPr>
          <p:nvPr/>
        </p:nvPicPr>
        <p:blipFill>
          <a:blip r:embed="rId2"/>
          <a:stretch>
            <a:fillRect/>
          </a:stretch>
        </p:blipFill>
        <p:spPr>
          <a:xfrm>
            <a:off x="2722561" y="2643713"/>
            <a:ext cx="5764214" cy="3566838"/>
          </a:xfrm>
          <a:prstGeom prst="rect">
            <a:avLst/>
          </a:prstGeom>
        </p:spPr>
      </p:pic>
    </p:spTree>
    <p:extLst>
      <p:ext uri="{BB962C8B-B14F-4D97-AF65-F5344CB8AC3E}">
        <p14:creationId xmlns:p14="http://schemas.microsoft.com/office/powerpoint/2010/main" val="24321288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19</a:t>
            </a:fld>
            <a:endParaRPr lang="en-US" dirty="0"/>
          </a:p>
        </p:txBody>
      </p:sp>
      <p:sp>
        <p:nvSpPr>
          <p:cNvPr id="8" name="TextBox 7">
            <a:extLst>
              <a:ext uri="{FF2B5EF4-FFF2-40B4-BE49-F238E27FC236}">
                <a16:creationId xmlns:a16="http://schemas.microsoft.com/office/drawing/2014/main" id="{6CB45933-8DCA-45B6-BF90-4F66A2F8B78E}"/>
              </a:ext>
            </a:extLst>
          </p:cNvPr>
          <p:cNvSpPr txBox="1"/>
          <p:nvPr/>
        </p:nvSpPr>
        <p:spPr>
          <a:xfrm>
            <a:off x="2476500" y="946778"/>
            <a:ext cx="6096000" cy="369332"/>
          </a:xfrm>
          <a:prstGeom prst="rect">
            <a:avLst/>
          </a:prstGeom>
          <a:noFill/>
        </p:spPr>
        <p:txBody>
          <a:bodyPr wrap="square">
            <a:spAutoFit/>
          </a:bodyPr>
          <a:lstStyle/>
          <a:p>
            <a:r>
              <a:rPr lang="en-IN" b="1" dirty="0"/>
              <a:t>IF Condition</a:t>
            </a:r>
          </a:p>
        </p:txBody>
      </p:sp>
      <p:pic>
        <p:nvPicPr>
          <p:cNvPr id="10" name="Picture 9">
            <a:extLst>
              <a:ext uri="{FF2B5EF4-FFF2-40B4-BE49-F238E27FC236}">
                <a16:creationId xmlns:a16="http://schemas.microsoft.com/office/drawing/2014/main" id="{DE2B24CF-F670-481A-B2F9-B01EA5EF0CF5}"/>
              </a:ext>
            </a:extLst>
          </p:cNvPr>
          <p:cNvPicPr>
            <a:picLocks noChangeAspect="1"/>
          </p:cNvPicPr>
          <p:nvPr/>
        </p:nvPicPr>
        <p:blipFill>
          <a:blip r:embed="rId2"/>
          <a:stretch>
            <a:fillRect/>
          </a:stretch>
        </p:blipFill>
        <p:spPr>
          <a:xfrm>
            <a:off x="7772400" y="0"/>
            <a:ext cx="4419600" cy="1316110"/>
          </a:xfrm>
          <a:prstGeom prst="rect">
            <a:avLst/>
          </a:prstGeom>
        </p:spPr>
      </p:pic>
      <p:pic>
        <p:nvPicPr>
          <p:cNvPr id="12" name="Picture 11">
            <a:extLst>
              <a:ext uri="{FF2B5EF4-FFF2-40B4-BE49-F238E27FC236}">
                <a16:creationId xmlns:a16="http://schemas.microsoft.com/office/drawing/2014/main" id="{FCDFC5C9-68BC-4315-8ABD-EAFBE31D148C}"/>
              </a:ext>
            </a:extLst>
          </p:cNvPr>
          <p:cNvPicPr>
            <a:picLocks noChangeAspect="1"/>
          </p:cNvPicPr>
          <p:nvPr/>
        </p:nvPicPr>
        <p:blipFill>
          <a:blip r:embed="rId3"/>
          <a:stretch>
            <a:fillRect/>
          </a:stretch>
        </p:blipFill>
        <p:spPr>
          <a:xfrm>
            <a:off x="2340958" y="1459059"/>
            <a:ext cx="5917217" cy="4760364"/>
          </a:xfrm>
          <a:prstGeom prst="rect">
            <a:avLst/>
          </a:prstGeom>
        </p:spPr>
      </p:pic>
    </p:spTree>
    <p:extLst>
      <p:ext uri="{BB962C8B-B14F-4D97-AF65-F5344CB8AC3E}">
        <p14:creationId xmlns:p14="http://schemas.microsoft.com/office/powerpoint/2010/main" val="33068132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9A35E-DC0E-4607-BF8B-2B42CD033E44}"/>
              </a:ext>
            </a:extLst>
          </p:cNvPr>
          <p:cNvSpPr>
            <a:spLocks noGrp="1"/>
          </p:cNvSpPr>
          <p:nvPr>
            <p:ph type="title"/>
          </p:nvPr>
        </p:nvSpPr>
        <p:spPr/>
        <p:txBody>
          <a:bodyPr/>
          <a:lstStyle/>
          <a:p>
            <a:r>
              <a:rPr lang="en-US" b="1" dirty="0">
                <a:solidFill>
                  <a:srgbClr val="C00000"/>
                </a:solidFill>
              </a:rPr>
              <a:t>Arduino:</a:t>
            </a:r>
          </a:p>
        </p:txBody>
      </p:sp>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589212" y="1540188"/>
            <a:ext cx="8915400" cy="5089211"/>
          </a:xfrm>
        </p:spPr>
        <p:txBody>
          <a:bodyPr>
            <a:noAutofit/>
          </a:bodyPr>
          <a:lstStyle/>
          <a:p>
            <a:r>
              <a:rPr lang="en-US" sz="2000" b="1" dirty="0">
                <a:solidFill>
                  <a:schemeClr val="tx1"/>
                </a:solidFill>
              </a:rPr>
              <a:t>Arduino is an open-source electronics platform based on easy- to-use hardware and software.</a:t>
            </a:r>
          </a:p>
          <a:p>
            <a:r>
              <a:rPr lang="en-US" sz="2000" b="1" dirty="0">
                <a:solidFill>
                  <a:schemeClr val="tx1"/>
                </a:solidFill>
              </a:rPr>
              <a:t>Arduino boards are able to read inputs - light on a sensor, a finger on a button, or a Twitter message - and turn it into an output - activating a motor, turning on an LED, publishing something online.</a:t>
            </a:r>
          </a:p>
          <a:p>
            <a:pPr marL="0" indent="0">
              <a:buNone/>
            </a:pPr>
            <a:endParaRPr lang="en-US" sz="2000" b="1"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1244555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1F5C9-CC70-4C74-9C22-4A4DAFCA10BE}"/>
              </a:ext>
            </a:extLst>
          </p:cNvPr>
          <p:cNvSpPr>
            <a:spLocks noGrp="1"/>
          </p:cNvSpPr>
          <p:nvPr>
            <p:ph type="title"/>
          </p:nvPr>
        </p:nvSpPr>
        <p:spPr>
          <a:xfrm>
            <a:off x="2592925" y="624110"/>
            <a:ext cx="8911687" cy="795115"/>
          </a:xfrm>
        </p:spPr>
        <p:txBody>
          <a:bodyPr/>
          <a:lstStyle/>
          <a:p>
            <a:r>
              <a:rPr lang="en-IN" b="1" dirty="0"/>
              <a:t>Serial Monitor</a:t>
            </a:r>
          </a:p>
        </p:txBody>
      </p:sp>
      <p:sp>
        <p:nvSpPr>
          <p:cNvPr id="3" name="Content Placeholder 2">
            <a:extLst>
              <a:ext uri="{FF2B5EF4-FFF2-40B4-BE49-F238E27FC236}">
                <a16:creationId xmlns:a16="http://schemas.microsoft.com/office/drawing/2014/main" id="{37EE14A9-03B8-4CAE-8F05-72BC0C75A864}"/>
              </a:ext>
            </a:extLst>
          </p:cNvPr>
          <p:cNvSpPr>
            <a:spLocks noGrp="1"/>
          </p:cNvSpPr>
          <p:nvPr>
            <p:ph idx="1"/>
          </p:nvPr>
        </p:nvSpPr>
        <p:spPr>
          <a:xfrm>
            <a:off x="2591068" y="1628775"/>
            <a:ext cx="8915400" cy="3777622"/>
          </a:xfrm>
        </p:spPr>
        <p:txBody>
          <a:bodyPr/>
          <a:lstStyle/>
          <a:p>
            <a:r>
              <a:rPr lang="en-US" dirty="0"/>
              <a:t>It is part of the Arduino IDE software. </a:t>
            </a:r>
          </a:p>
          <a:p>
            <a:r>
              <a:rPr lang="en-US" dirty="0"/>
              <a:t>It allow to send messages from computer to an Arduino board (over USB) and also to receive messages from the Arduino.</a:t>
            </a:r>
          </a:p>
          <a:p>
            <a:r>
              <a:rPr lang="en-US" dirty="0"/>
              <a:t>The Serial Monitor is an essential tool when creating projects with Arduino. It can be used as a debugging tool, testing out concepts or to communicate directly with the Arduino board.</a:t>
            </a:r>
            <a:endParaRPr lang="en-IN" dirty="0"/>
          </a:p>
        </p:txBody>
      </p:sp>
      <p:sp>
        <p:nvSpPr>
          <p:cNvPr id="4" name="Footer Placeholder 3">
            <a:extLst>
              <a:ext uri="{FF2B5EF4-FFF2-40B4-BE49-F238E27FC236}">
                <a16:creationId xmlns:a16="http://schemas.microsoft.com/office/drawing/2014/main" id="{55AB9966-4581-473B-9181-679F808BCEDF}"/>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12C2A1C0-AFE9-4618-9465-105FEDF60B5D}"/>
              </a:ext>
            </a:extLst>
          </p:cNvPr>
          <p:cNvSpPr>
            <a:spLocks noGrp="1"/>
          </p:cNvSpPr>
          <p:nvPr>
            <p:ph type="sldNum" sz="quarter" idx="12"/>
          </p:nvPr>
        </p:nvSpPr>
        <p:spPr/>
        <p:txBody>
          <a:bodyPr/>
          <a:lstStyle/>
          <a:p>
            <a:fld id="{D57F1E4F-1CFF-5643-939E-217C01CDF565}" type="slidenum">
              <a:rPr lang="en-US" smtClean="0"/>
              <a:pPr/>
              <a:t>20</a:t>
            </a:fld>
            <a:endParaRPr lang="en-US" dirty="0"/>
          </a:p>
        </p:txBody>
      </p:sp>
      <p:pic>
        <p:nvPicPr>
          <p:cNvPr id="6" name="Picture 5">
            <a:extLst>
              <a:ext uri="{FF2B5EF4-FFF2-40B4-BE49-F238E27FC236}">
                <a16:creationId xmlns:a16="http://schemas.microsoft.com/office/drawing/2014/main" id="{76A07A67-F46A-4336-B433-DC6C7350082E}"/>
              </a:ext>
            </a:extLst>
          </p:cNvPr>
          <p:cNvPicPr>
            <a:picLocks noChangeAspect="1"/>
          </p:cNvPicPr>
          <p:nvPr/>
        </p:nvPicPr>
        <p:blipFill>
          <a:blip r:embed="rId2"/>
          <a:stretch>
            <a:fillRect/>
          </a:stretch>
        </p:blipFill>
        <p:spPr>
          <a:xfrm>
            <a:off x="6932835" y="4241486"/>
            <a:ext cx="5127180" cy="2481287"/>
          </a:xfrm>
          <a:prstGeom prst="rect">
            <a:avLst/>
          </a:prstGeom>
        </p:spPr>
      </p:pic>
      <p:pic>
        <p:nvPicPr>
          <p:cNvPr id="7" name="Picture 6">
            <a:extLst>
              <a:ext uri="{FF2B5EF4-FFF2-40B4-BE49-F238E27FC236}">
                <a16:creationId xmlns:a16="http://schemas.microsoft.com/office/drawing/2014/main" id="{9F8EB57B-FBDC-4A19-8F6F-BC4D6B09C463}"/>
              </a:ext>
            </a:extLst>
          </p:cNvPr>
          <p:cNvPicPr>
            <a:picLocks noChangeAspect="1"/>
          </p:cNvPicPr>
          <p:nvPr/>
        </p:nvPicPr>
        <p:blipFill>
          <a:blip r:embed="rId3"/>
          <a:stretch>
            <a:fillRect/>
          </a:stretch>
        </p:blipFill>
        <p:spPr>
          <a:xfrm>
            <a:off x="6932835" y="3781978"/>
            <a:ext cx="3932261" cy="499915"/>
          </a:xfrm>
          <a:prstGeom prst="rect">
            <a:avLst/>
          </a:prstGeom>
        </p:spPr>
      </p:pic>
    </p:spTree>
    <p:extLst>
      <p:ext uri="{BB962C8B-B14F-4D97-AF65-F5344CB8AC3E}">
        <p14:creationId xmlns:p14="http://schemas.microsoft.com/office/powerpoint/2010/main" val="17252165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AAAEA-436F-4FCA-A3FF-91C67516446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2B0901C-2BBD-4CF2-8AE3-B1999D1E729D}"/>
              </a:ext>
            </a:extLst>
          </p:cNvPr>
          <p:cNvSpPr>
            <a:spLocks noGrp="1"/>
          </p:cNvSpPr>
          <p:nvPr>
            <p:ph idx="1"/>
          </p:nvPr>
        </p:nvSpPr>
        <p:spPr/>
        <p:txBody>
          <a:bodyPr/>
          <a:lstStyle/>
          <a:p>
            <a:r>
              <a:rPr lang="en-IN" dirty="0"/>
              <a:t>Program 1: To illustrate the use of serial monitor.</a:t>
            </a:r>
          </a:p>
          <a:p>
            <a:r>
              <a:rPr lang="en-IN" dirty="0"/>
              <a:t>Program 2: To control a DC Motor using </a:t>
            </a:r>
            <a:r>
              <a:rPr lang="en-IN"/>
              <a:t>ultrasonic distance sensor.</a:t>
            </a:r>
            <a:endParaRPr lang="en-IN" dirty="0"/>
          </a:p>
        </p:txBody>
      </p:sp>
      <p:sp>
        <p:nvSpPr>
          <p:cNvPr id="4" name="Footer Placeholder 3">
            <a:extLst>
              <a:ext uri="{FF2B5EF4-FFF2-40B4-BE49-F238E27FC236}">
                <a16:creationId xmlns:a16="http://schemas.microsoft.com/office/drawing/2014/main" id="{99DC3819-2544-4276-8DAF-B939644C92F3}"/>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47A5D585-30B0-4F3E-9DB0-93D0511492A2}"/>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16733818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dirty="0"/>
              <a:t>Prasanna Kumar M, Assistant Professor, Dept of ISE, SSIT </a:t>
            </a:r>
            <a:r>
              <a:rPr lang="en-US" dirty="0" err="1"/>
              <a:t>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5765204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23</a:t>
            </a:fld>
            <a:endParaRPr lang="en-US" dirty="0"/>
          </a:p>
        </p:txBody>
      </p:sp>
      <p:sp>
        <p:nvSpPr>
          <p:cNvPr id="11" name="TextBox 10">
            <a:extLst>
              <a:ext uri="{FF2B5EF4-FFF2-40B4-BE49-F238E27FC236}">
                <a16:creationId xmlns:a16="http://schemas.microsoft.com/office/drawing/2014/main" id="{D2628DCF-E40C-4F37-9804-31489152374D}"/>
              </a:ext>
            </a:extLst>
          </p:cNvPr>
          <p:cNvSpPr txBox="1"/>
          <p:nvPr/>
        </p:nvSpPr>
        <p:spPr>
          <a:xfrm>
            <a:off x="2589212" y="896421"/>
            <a:ext cx="6096000" cy="369332"/>
          </a:xfrm>
          <a:prstGeom prst="rect">
            <a:avLst/>
          </a:prstGeom>
          <a:noFill/>
        </p:spPr>
        <p:txBody>
          <a:bodyPr wrap="square">
            <a:spAutoFit/>
          </a:bodyPr>
          <a:lstStyle/>
          <a:p>
            <a:r>
              <a:rPr lang="en-IN" dirty="0"/>
              <a:t>IF - ELSE Condition</a:t>
            </a:r>
          </a:p>
        </p:txBody>
      </p:sp>
      <p:pic>
        <p:nvPicPr>
          <p:cNvPr id="13" name="Picture 12">
            <a:extLst>
              <a:ext uri="{FF2B5EF4-FFF2-40B4-BE49-F238E27FC236}">
                <a16:creationId xmlns:a16="http://schemas.microsoft.com/office/drawing/2014/main" id="{D550DBA2-7498-4579-AAFD-CB07A950EA52}"/>
              </a:ext>
            </a:extLst>
          </p:cNvPr>
          <p:cNvPicPr>
            <a:picLocks noChangeAspect="1"/>
          </p:cNvPicPr>
          <p:nvPr/>
        </p:nvPicPr>
        <p:blipFill>
          <a:blip r:embed="rId2"/>
          <a:stretch>
            <a:fillRect/>
          </a:stretch>
        </p:blipFill>
        <p:spPr>
          <a:xfrm>
            <a:off x="2589212" y="1490752"/>
            <a:ext cx="5625296" cy="3019245"/>
          </a:xfrm>
          <a:prstGeom prst="rect">
            <a:avLst/>
          </a:prstGeom>
        </p:spPr>
      </p:pic>
    </p:spTree>
    <p:extLst>
      <p:ext uri="{BB962C8B-B14F-4D97-AF65-F5344CB8AC3E}">
        <p14:creationId xmlns:p14="http://schemas.microsoft.com/office/powerpoint/2010/main" val="39691439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24</a:t>
            </a:fld>
            <a:endParaRPr lang="en-US" dirty="0"/>
          </a:p>
        </p:txBody>
      </p:sp>
      <p:sp>
        <p:nvSpPr>
          <p:cNvPr id="11" name="TextBox 10">
            <a:extLst>
              <a:ext uri="{FF2B5EF4-FFF2-40B4-BE49-F238E27FC236}">
                <a16:creationId xmlns:a16="http://schemas.microsoft.com/office/drawing/2014/main" id="{D2628DCF-E40C-4F37-9804-31489152374D}"/>
              </a:ext>
            </a:extLst>
          </p:cNvPr>
          <p:cNvSpPr txBox="1"/>
          <p:nvPr/>
        </p:nvSpPr>
        <p:spPr>
          <a:xfrm>
            <a:off x="2589212" y="896421"/>
            <a:ext cx="6096000" cy="369332"/>
          </a:xfrm>
          <a:prstGeom prst="rect">
            <a:avLst/>
          </a:prstGeom>
          <a:noFill/>
        </p:spPr>
        <p:txBody>
          <a:bodyPr wrap="square">
            <a:spAutoFit/>
          </a:bodyPr>
          <a:lstStyle/>
          <a:p>
            <a:r>
              <a:rPr lang="en-IN" dirty="0"/>
              <a:t>IF - ELSE Condition</a:t>
            </a:r>
          </a:p>
        </p:txBody>
      </p:sp>
      <p:pic>
        <p:nvPicPr>
          <p:cNvPr id="13" name="Picture 12">
            <a:extLst>
              <a:ext uri="{FF2B5EF4-FFF2-40B4-BE49-F238E27FC236}">
                <a16:creationId xmlns:a16="http://schemas.microsoft.com/office/drawing/2014/main" id="{D550DBA2-7498-4579-AAFD-CB07A950EA52}"/>
              </a:ext>
            </a:extLst>
          </p:cNvPr>
          <p:cNvPicPr>
            <a:picLocks noChangeAspect="1"/>
          </p:cNvPicPr>
          <p:nvPr/>
        </p:nvPicPr>
        <p:blipFill>
          <a:blip r:embed="rId2"/>
          <a:stretch>
            <a:fillRect/>
          </a:stretch>
        </p:blipFill>
        <p:spPr>
          <a:xfrm>
            <a:off x="2589212" y="1490752"/>
            <a:ext cx="5625296" cy="3019245"/>
          </a:xfrm>
          <a:prstGeom prst="rect">
            <a:avLst/>
          </a:prstGeom>
        </p:spPr>
      </p:pic>
    </p:spTree>
    <p:extLst>
      <p:ext uri="{BB962C8B-B14F-4D97-AF65-F5344CB8AC3E}">
        <p14:creationId xmlns:p14="http://schemas.microsoft.com/office/powerpoint/2010/main" val="26826459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dirty="0"/>
              <a:t>Prasanna Kumar M, Assistant Professor, Dept of ISE, SSIT </a:t>
            </a:r>
            <a:r>
              <a:rPr lang="en-US" dirty="0" err="1"/>
              <a:t>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25</a:t>
            </a:fld>
            <a:endParaRPr lang="en-US" dirty="0"/>
          </a:p>
        </p:txBody>
      </p:sp>
      <p:pic>
        <p:nvPicPr>
          <p:cNvPr id="8" name="Picture 7">
            <a:extLst>
              <a:ext uri="{FF2B5EF4-FFF2-40B4-BE49-F238E27FC236}">
                <a16:creationId xmlns:a16="http://schemas.microsoft.com/office/drawing/2014/main" id="{18C27E66-E69D-4F74-9842-B6611C0D9247}"/>
              </a:ext>
            </a:extLst>
          </p:cNvPr>
          <p:cNvPicPr>
            <a:picLocks noChangeAspect="1"/>
          </p:cNvPicPr>
          <p:nvPr/>
        </p:nvPicPr>
        <p:blipFill>
          <a:blip r:embed="rId2"/>
          <a:stretch>
            <a:fillRect/>
          </a:stretch>
        </p:blipFill>
        <p:spPr>
          <a:xfrm>
            <a:off x="2612020" y="1257838"/>
            <a:ext cx="8968506" cy="4877969"/>
          </a:xfrm>
          <a:prstGeom prst="rect">
            <a:avLst/>
          </a:prstGeom>
        </p:spPr>
      </p:pic>
      <p:sp>
        <p:nvSpPr>
          <p:cNvPr id="10" name="TextBox 9">
            <a:extLst>
              <a:ext uri="{FF2B5EF4-FFF2-40B4-BE49-F238E27FC236}">
                <a16:creationId xmlns:a16="http://schemas.microsoft.com/office/drawing/2014/main" id="{0685BF45-13DE-437D-A574-A66E91E68477}"/>
              </a:ext>
            </a:extLst>
          </p:cNvPr>
          <p:cNvSpPr txBox="1"/>
          <p:nvPr/>
        </p:nvSpPr>
        <p:spPr>
          <a:xfrm>
            <a:off x="2589212" y="703840"/>
            <a:ext cx="6096000" cy="369332"/>
          </a:xfrm>
          <a:prstGeom prst="rect">
            <a:avLst/>
          </a:prstGeom>
          <a:noFill/>
        </p:spPr>
        <p:txBody>
          <a:bodyPr wrap="square">
            <a:spAutoFit/>
          </a:bodyPr>
          <a:lstStyle/>
          <a:p>
            <a:r>
              <a:rPr lang="en-IN" b="1" dirty="0"/>
              <a:t>IF - ELSE Example</a:t>
            </a:r>
          </a:p>
        </p:txBody>
      </p:sp>
    </p:spTree>
    <p:extLst>
      <p:ext uri="{BB962C8B-B14F-4D97-AF65-F5344CB8AC3E}">
        <p14:creationId xmlns:p14="http://schemas.microsoft.com/office/powerpoint/2010/main" val="40024774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dirty="0"/>
              <a:t>Prasanna Kumar M, Assistant Professor, Dept of ISE, SSIT </a:t>
            </a:r>
            <a:r>
              <a:rPr lang="en-US" dirty="0" err="1"/>
              <a:t>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26</a:t>
            </a:fld>
            <a:endParaRPr lang="en-US" dirty="0"/>
          </a:p>
        </p:txBody>
      </p:sp>
      <p:sp>
        <p:nvSpPr>
          <p:cNvPr id="7" name="TextBox 6">
            <a:extLst>
              <a:ext uri="{FF2B5EF4-FFF2-40B4-BE49-F238E27FC236}">
                <a16:creationId xmlns:a16="http://schemas.microsoft.com/office/drawing/2014/main" id="{FD3125DE-F3AE-4E9B-82D0-2BF9B4C364C8}"/>
              </a:ext>
            </a:extLst>
          </p:cNvPr>
          <p:cNvSpPr txBox="1"/>
          <p:nvPr/>
        </p:nvSpPr>
        <p:spPr>
          <a:xfrm>
            <a:off x="2589212" y="787782"/>
            <a:ext cx="6096000" cy="369332"/>
          </a:xfrm>
          <a:prstGeom prst="rect">
            <a:avLst/>
          </a:prstGeom>
          <a:noFill/>
        </p:spPr>
        <p:txBody>
          <a:bodyPr wrap="square">
            <a:spAutoFit/>
          </a:bodyPr>
          <a:lstStyle/>
          <a:p>
            <a:r>
              <a:rPr lang="en-IN" b="1" dirty="0"/>
              <a:t>IF - ELSE IF Condition</a:t>
            </a:r>
          </a:p>
        </p:txBody>
      </p:sp>
      <p:pic>
        <p:nvPicPr>
          <p:cNvPr id="6" name="Picture 5">
            <a:extLst>
              <a:ext uri="{FF2B5EF4-FFF2-40B4-BE49-F238E27FC236}">
                <a16:creationId xmlns:a16="http://schemas.microsoft.com/office/drawing/2014/main" id="{63822162-885F-41D8-AE1A-144FED9C2915}"/>
              </a:ext>
            </a:extLst>
          </p:cNvPr>
          <p:cNvPicPr>
            <a:picLocks noChangeAspect="1"/>
          </p:cNvPicPr>
          <p:nvPr/>
        </p:nvPicPr>
        <p:blipFill>
          <a:blip r:embed="rId2"/>
          <a:stretch>
            <a:fillRect/>
          </a:stretch>
        </p:blipFill>
        <p:spPr>
          <a:xfrm>
            <a:off x="2589213" y="1552755"/>
            <a:ext cx="5316538" cy="2769368"/>
          </a:xfrm>
          <a:prstGeom prst="rect">
            <a:avLst/>
          </a:prstGeom>
        </p:spPr>
      </p:pic>
    </p:spTree>
    <p:extLst>
      <p:ext uri="{BB962C8B-B14F-4D97-AF65-F5344CB8AC3E}">
        <p14:creationId xmlns:p14="http://schemas.microsoft.com/office/powerpoint/2010/main" val="21040668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dirty="0"/>
              <a:t>Prasanna Kumar M, Assistant Professor, Dept of ISE, SSIT </a:t>
            </a:r>
            <a:r>
              <a:rPr lang="en-US" dirty="0" err="1"/>
              <a:t>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27</a:t>
            </a:fld>
            <a:endParaRPr lang="en-US" dirty="0"/>
          </a:p>
        </p:txBody>
      </p:sp>
      <p:sp>
        <p:nvSpPr>
          <p:cNvPr id="7" name="TextBox 6">
            <a:extLst>
              <a:ext uri="{FF2B5EF4-FFF2-40B4-BE49-F238E27FC236}">
                <a16:creationId xmlns:a16="http://schemas.microsoft.com/office/drawing/2014/main" id="{FD3125DE-F3AE-4E9B-82D0-2BF9B4C364C8}"/>
              </a:ext>
            </a:extLst>
          </p:cNvPr>
          <p:cNvSpPr txBox="1"/>
          <p:nvPr/>
        </p:nvSpPr>
        <p:spPr>
          <a:xfrm>
            <a:off x="2589212" y="787782"/>
            <a:ext cx="6096000" cy="369332"/>
          </a:xfrm>
          <a:prstGeom prst="rect">
            <a:avLst/>
          </a:prstGeom>
          <a:noFill/>
        </p:spPr>
        <p:txBody>
          <a:bodyPr wrap="square">
            <a:spAutoFit/>
          </a:bodyPr>
          <a:lstStyle/>
          <a:p>
            <a:r>
              <a:rPr lang="en-IN" b="1" dirty="0"/>
              <a:t>IF - ELSE IF Example</a:t>
            </a:r>
          </a:p>
        </p:txBody>
      </p:sp>
      <p:pic>
        <p:nvPicPr>
          <p:cNvPr id="5" name="Picture 4">
            <a:extLst>
              <a:ext uri="{FF2B5EF4-FFF2-40B4-BE49-F238E27FC236}">
                <a16:creationId xmlns:a16="http://schemas.microsoft.com/office/drawing/2014/main" id="{7B260B2D-85B9-4816-A6D7-0DC19AC04763}"/>
              </a:ext>
            </a:extLst>
          </p:cNvPr>
          <p:cNvPicPr>
            <a:picLocks noChangeAspect="1"/>
          </p:cNvPicPr>
          <p:nvPr/>
        </p:nvPicPr>
        <p:blipFill>
          <a:blip r:embed="rId2"/>
          <a:stretch>
            <a:fillRect/>
          </a:stretch>
        </p:blipFill>
        <p:spPr>
          <a:xfrm>
            <a:off x="2589213" y="1068792"/>
            <a:ext cx="6307137" cy="5620285"/>
          </a:xfrm>
          <a:prstGeom prst="rect">
            <a:avLst/>
          </a:prstGeom>
        </p:spPr>
      </p:pic>
    </p:spTree>
    <p:extLst>
      <p:ext uri="{BB962C8B-B14F-4D97-AF65-F5344CB8AC3E}">
        <p14:creationId xmlns:p14="http://schemas.microsoft.com/office/powerpoint/2010/main" val="10140638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28</a:t>
            </a:fld>
            <a:endParaRPr lang="en-US" dirty="0"/>
          </a:p>
        </p:txBody>
      </p:sp>
      <p:sp>
        <p:nvSpPr>
          <p:cNvPr id="8" name="TextBox 7">
            <a:extLst>
              <a:ext uri="{FF2B5EF4-FFF2-40B4-BE49-F238E27FC236}">
                <a16:creationId xmlns:a16="http://schemas.microsoft.com/office/drawing/2014/main" id="{A2630CE2-814D-4A9A-9F48-EA5610B238FC}"/>
              </a:ext>
            </a:extLst>
          </p:cNvPr>
          <p:cNvSpPr txBox="1"/>
          <p:nvPr/>
        </p:nvSpPr>
        <p:spPr>
          <a:xfrm>
            <a:off x="2686050" y="968241"/>
            <a:ext cx="6096000" cy="369332"/>
          </a:xfrm>
          <a:prstGeom prst="rect">
            <a:avLst/>
          </a:prstGeom>
          <a:noFill/>
        </p:spPr>
        <p:txBody>
          <a:bodyPr wrap="square">
            <a:spAutoFit/>
          </a:bodyPr>
          <a:lstStyle/>
          <a:p>
            <a:r>
              <a:rPr lang="en-IN" b="1" dirty="0"/>
              <a:t>BOOLEAN OPERATORS</a:t>
            </a:r>
          </a:p>
        </p:txBody>
      </p:sp>
      <p:sp>
        <p:nvSpPr>
          <p:cNvPr id="10" name="TextBox 9">
            <a:extLst>
              <a:ext uri="{FF2B5EF4-FFF2-40B4-BE49-F238E27FC236}">
                <a16:creationId xmlns:a16="http://schemas.microsoft.com/office/drawing/2014/main" id="{F2958E50-E166-4447-9B7F-A77E48AFC8CE}"/>
              </a:ext>
            </a:extLst>
          </p:cNvPr>
          <p:cNvSpPr txBox="1"/>
          <p:nvPr/>
        </p:nvSpPr>
        <p:spPr>
          <a:xfrm>
            <a:off x="2686049" y="1433423"/>
            <a:ext cx="9363076" cy="646331"/>
          </a:xfrm>
          <a:prstGeom prst="rect">
            <a:avLst/>
          </a:prstGeom>
          <a:noFill/>
        </p:spPr>
        <p:txBody>
          <a:bodyPr wrap="square">
            <a:spAutoFit/>
          </a:bodyPr>
          <a:lstStyle/>
          <a:p>
            <a:r>
              <a:rPr lang="en-US" dirty="0"/>
              <a:t>If we want all of the conditions to be true we need to use ‘AND’ logic (AND gate)</a:t>
            </a:r>
          </a:p>
          <a:p>
            <a:r>
              <a:rPr lang="en-US" dirty="0"/>
              <a:t>We use the symbols &amp;&amp;</a:t>
            </a:r>
          </a:p>
        </p:txBody>
      </p:sp>
      <p:pic>
        <p:nvPicPr>
          <p:cNvPr id="12" name="Picture 11">
            <a:extLst>
              <a:ext uri="{FF2B5EF4-FFF2-40B4-BE49-F238E27FC236}">
                <a16:creationId xmlns:a16="http://schemas.microsoft.com/office/drawing/2014/main" id="{94C8CA8A-ED52-419D-B9B9-F4637BBBC417}"/>
              </a:ext>
            </a:extLst>
          </p:cNvPr>
          <p:cNvPicPr>
            <a:picLocks noChangeAspect="1"/>
          </p:cNvPicPr>
          <p:nvPr/>
        </p:nvPicPr>
        <p:blipFill>
          <a:blip r:embed="rId2"/>
          <a:stretch>
            <a:fillRect/>
          </a:stretch>
        </p:blipFill>
        <p:spPr>
          <a:xfrm>
            <a:off x="2761285" y="2175604"/>
            <a:ext cx="4421529" cy="465826"/>
          </a:xfrm>
          <a:prstGeom prst="rect">
            <a:avLst/>
          </a:prstGeom>
        </p:spPr>
      </p:pic>
      <p:sp>
        <p:nvSpPr>
          <p:cNvPr id="14" name="TextBox 13">
            <a:extLst>
              <a:ext uri="{FF2B5EF4-FFF2-40B4-BE49-F238E27FC236}">
                <a16:creationId xmlns:a16="http://schemas.microsoft.com/office/drawing/2014/main" id="{ADC48B50-F6AE-4165-AD7F-08DDFFB07FEA}"/>
              </a:ext>
            </a:extLst>
          </p:cNvPr>
          <p:cNvSpPr txBox="1"/>
          <p:nvPr/>
        </p:nvSpPr>
        <p:spPr>
          <a:xfrm>
            <a:off x="2761285" y="2813361"/>
            <a:ext cx="9287840" cy="646331"/>
          </a:xfrm>
          <a:prstGeom prst="rect">
            <a:avLst/>
          </a:prstGeom>
          <a:noFill/>
        </p:spPr>
        <p:txBody>
          <a:bodyPr wrap="square">
            <a:spAutoFit/>
          </a:bodyPr>
          <a:lstStyle/>
          <a:p>
            <a:r>
              <a:rPr lang="en-US" dirty="0"/>
              <a:t>If we want either of the conditions to be true we need to use ‘OR’ logic (OR gate) We use the symbols II</a:t>
            </a:r>
            <a:endParaRPr lang="en-IN" dirty="0"/>
          </a:p>
        </p:txBody>
      </p:sp>
      <p:pic>
        <p:nvPicPr>
          <p:cNvPr id="16" name="Picture 15">
            <a:extLst>
              <a:ext uri="{FF2B5EF4-FFF2-40B4-BE49-F238E27FC236}">
                <a16:creationId xmlns:a16="http://schemas.microsoft.com/office/drawing/2014/main" id="{94AF5C14-4295-484D-AA53-16E8965BE93C}"/>
              </a:ext>
            </a:extLst>
          </p:cNvPr>
          <p:cNvPicPr>
            <a:picLocks noChangeAspect="1"/>
          </p:cNvPicPr>
          <p:nvPr/>
        </p:nvPicPr>
        <p:blipFill>
          <a:blip r:embed="rId3"/>
          <a:stretch>
            <a:fillRect/>
          </a:stretch>
        </p:blipFill>
        <p:spPr>
          <a:xfrm>
            <a:off x="2761285" y="3630453"/>
            <a:ext cx="4143737" cy="477328"/>
          </a:xfrm>
          <a:prstGeom prst="rect">
            <a:avLst/>
          </a:prstGeom>
        </p:spPr>
      </p:pic>
    </p:spTree>
    <p:extLst>
      <p:ext uri="{BB962C8B-B14F-4D97-AF65-F5344CB8AC3E}">
        <p14:creationId xmlns:p14="http://schemas.microsoft.com/office/powerpoint/2010/main" val="17198057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29</a:t>
            </a:fld>
            <a:endParaRPr lang="en-US" dirty="0"/>
          </a:p>
        </p:txBody>
      </p:sp>
      <p:sp>
        <p:nvSpPr>
          <p:cNvPr id="8" name="TextBox 7">
            <a:extLst>
              <a:ext uri="{FF2B5EF4-FFF2-40B4-BE49-F238E27FC236}">
                <a16:creationId xmlns:a16="http://schemas.microsoft.com/office/drawing/2014/main" id="{68B7EAFE-BEE3-4749-A3D7-6A0E06830BE4}"/>
              </a:ext>
            </a:extLst>
          </p:cNvPr>
          <p:cNvSpPr txBox="1"/>
          <p:nvPr/>
        </p:nvSpPr>
        <p:spPr>
          <a:xfrm>
            <a:off x="2466975" y="896421"/>
            <a:ext cx="6096000" cy="369332"/>
          </a:xfrm>
          <a:prstGeom prst="rect">
            <a:avLst/>
          </a:prstGeom>
          <a:noFill/>
        </p:spPr>
        <p:txBody>
          <a:bodyPr wrap="square">
            <a:spAutoFit/>
          </a:bodyPr>
          <a:lstStyle/>
          <a:p>
            <a:r>
              <a:rPr lang="en-IN" b="1" dirty="0"/>
              <a:t>BOOLEAN VARIABLES</a:t>
            </a:r>
          </a:p>
        </p:txBody>
      </p:sp>
      <p:pic>
        <p:nvPicPr>
          <p:cNvPr id="10" name="Picture 9">
            <a:extLst>
              <a:ext uri="{FF2B5EF4-FFF2-40B4-BE49-F238E27FC236}">
                <a16:creationId xmlns:a16="http://schemas.microsoft.com/office/drawing/2014/main" id="{C56ABE19-CEE2-49F3-AF34-F2118CD0A9DF}"/>
              </a:ext>
            </a:extLst>
          </p:cNvPr>
          <p:cNvPicPr>
            <a:picLocks noChangeAspect="1"/>
          </p:cNvPicPr>
          <p:nvPr/>
        </p:nvPicPr>
        <p:blipFill>
          <a:blip r:embed="rId2"/>
          <a:stretch>
            <a:fillRect/>
          </a:stretch>
        </p:blipFill>
        <p:spPr>
          <a:xfrm>
            <a:off x="2466975" y="1521303"/>
            <a:ext cx="5715000" cy="4140429"/>
          </a:xfrm>
          <a:prstGeom prst="rect">
            <a:avLst/>
          </a:prstGeom>
        </p:spPr>
      </p:pic>
    </p:spTree>
    <p:extLst>
      <p:ext uri="{BB962C8B-B14F-4D97-AF65-F5344CB8AC3E}">
        <p14:creationId xmlns:p14="http://schemas.microsoft.com/office/powerpoint/2010/main" val="3966556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1BD11B-168C-4D0E-B70F-F0CA020CAF08}"/>
              </a:ext>
            </a:extLst>
          </p:cNvPr>
          <p:cNvSpPr>
            <a:spLocks noGrp="1"/>
          </p:cNvSpPr>
          <p:nvPr>
            <p:ph idx="1"/>
          </p:nvPr>
        </p:nvSpPr>
        <p:spPr>
          <a:xfrm>
            <a:off x="2589212" y="970344"/>
            <a:ext cx="8915400" cy="4969335"/>
          </a:xfrm>
        </p:spPr>
        <p:txBody>
          <a:bodyPr>
            <a:noAutofit/>
          </a:bodyPr>
          <a:lstStyle/>
          <a:p>
            <a:pPr marL="0" indent="0">
              <a:buNone/>
            </a:pPr>
            <a:r>
              <a:rPr lang="en-US" sz="2000" b="1" dirty="0">
                <a:solidFill>
                  <a:schemeClr val="tx1"/>
                </a:solidFill>
              </a:rPr>
              <a:t>Arduino UNO:</a:t>
            </a:r>
          </a:p>
          <a:p>
            <a:r>
              <a:rPr lang="en-US" sz="2000" b="1" dirty="0">
                <a:solidFill>
                  <a:schemeClr val="tx1"/>
                </a:solidFill>
              </a:rPr>
              <a:t>Arduino Uno is a microcontroller board based on the ATmega328P.</a:t>
            </a:r>
          </a:p>
          <a:p>
            <a:r>
              <a:rPr lang="en-US" sz="2000" b="1" dirty="0">
                <a:solidFill>
                  <a:schemeClr val="tx1"/>
                </a:solidFill>
              </a:rPr>
              <a:t>It has 14 digital input/output pins (of which 6 can be used as PWM outputs), 6 analog inputs, a 16 MHz quartz crystal, a USB connection, a power jack, an ICSP header and a reset button.</a:t>
            </a:r>
          </a:p>
          <a:p>
            <a:r>
              <a:rPr lang="en-US" sz="2000" b="1" dirty="0">
                <a:solidFill>
                  <a:schemeClr val="tx1"/>
                </a:solidFill>
              </a:rPr>
              <a:t>"Uno" means one in Italian and was chosen to mark the release of Arduino Software (IDE) 1.0. The Uno board and version 1.0 of Arduino Software (IDE) were the reference versions of Arduino, now evolved to newer releases.</a:t>
            </a:r>
          </a:p>
          <a:p>
            <a:pPr marL="0" indent="0">
              <a:buNone/>
            </a:pPr>
            <a:endParaRPr lang="en-IN" sz="2000" b="1" dirty="0">
              <a:solidFill>
                <a:schemeClr val="tx1"/>
              </a:solidFill>
            </a:endParaRPr>
          </a:p>
        </p:txBody>
      </p:sp>
      <p:sp>
        <p:nvSpPr>
          <p:cNvPr id="4" name="Footer Placeholder 3">
            <a:extLst>
              <a:ext uri="{FF2B5EF4-FFF2-40B4-BE49-F238E27FC236}">
                <a16:creationId xmlns:a16="http://schemas.microsoft.com/office/drawing/2014/main" id="{0FF84F6F-421A-477E-9B3D-CE65BD812FE0}"/>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676CF3BA-71C5-4148-A037-E9336C662559}"/>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242516256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9C823A01-8F23-4F44-B3BA-0E99ABD6D4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4" name="Slide Number Placeholder 3">
            <a:extLst>
              <a:ext uri="{FF2B5EF4-FFF2-40B4-BE49-F238E27FC236}">
                <a16:creationId xmlns:a16="http://schemas.microsoft.com/office/drawing/2014/main" id="{531424ED-5A26-47A1-8A25-26610A890E06}"/>
              </a:ext>
            </a:extLst>
          </p:cNvPr>
          <p:cNvSpPr>
            <a:spLocks noGrp="1"/>
          </p:cNvSpPr>
          <p:nvPr>
            <p:ph type="sldNum" sz="quarter" idx="12"/>
          </p:nvPr>
        </p:nvSpPr>
        <p:spPr/>
        <p:txBody>
          <a:bodyPr/>
          <a:lstStyle/>
          <a:p>
            <a:fld id="{D57F1E4F-1CFF-5643-939E-217C01CDF565}" type="slidenum">
              <a:rPr lang="en-US" smtClean="0"/>
              <a:pPr/>
              <a:t>30</a:t>
            </a:fld>
            <a:endParaRPr lang="en-US" dirty="0"/>
          </a:p>
        </p:txBody>
      </p:sp>
      <p:sp>
        <p:nvSpPr>
          <p:cNvPr id="8" name="TextBox 7">
            <a:extLst>
              <a:ext uri="{FF2B5EF4-FFF2-40B4-BE49-F238E27FC236}">
                <a16:creationId xmlns:a16="http://schemas.microsoft.com/office/drawing/2014/main" id="{B3B16437-27FC-4254-867D-AF56BFAA2555}"/>
              </a:ext>
            </a:extLst>
          </p:cNvPr>
          <p:cNvSpPr txBox="1"/>
          <p:nvPr/>
        </p:nvSpPr>
        <p:spPr>
          <a:xfrm>
            <a:off x="2095499" y="970344"/>
            <a:ext cx="9439275" cy="4649478"/>
          </a:xfrm>
          <a:prstGeom prst="rect">
            <a:avLst/>
          </a:prstGeom>
          <a:noFill/>
        </p:spPr>
        <p:txBody>
          <a:bodyPr wrap="square">
            <a:spAutoFit/>
          </a:bodyPr>
          <a:lstStyle/>
          <a:p>
            <a:pPr algn="ctr">
              <a:lnSpc>
                <a:spcPct val="150000"/>
              </a:lnSpc>
            </a:pPr>
            <a:r>
              <a:rPr lang="en-US" sz="2000" b="1" dirty="0"/>
              <a:t>Important functions</a:t>
            </a:r>
          </a:p>
          <a:p>
            <a:pPr algn="ctr">
              <a:lnSpc>
                <a:spcPct val="150000"/>
              </a:lnSpc>
            </a:pPr>
            <a:endParaRPr lang="en-US" sz="2000" b="1" dirty="0"/>
          </a:p>
          <a:p>
            <a:pPr>
              <a:lnSpc>
                <a:spcPct val="150000"/>
              </a:lnSpc>
            </a:pPr>
            <a:r>
              <a:rPr lang="en-US" sz="2000" b="1" dirty="0"/>
              <a:t>•	</a:t>
            </a:r>
            <a:r>
              <a:rPr lang="en-US" sz="2000" b="1" dirty="0" err="1"/>
              <a:t>Serial.println</a:t>
            </a:r>
            <a:r>
              <a:rPr lang="en-US" sz="2000" b="1" dirty="0"/>
              <a:t>(value);</a:t>
            </a:r>
          </a:p>
          <a:p>
            <a:pPr>
              <a:lnSpc>
                <a:spcPct val="150000"/>
              </a:lnSpc>
            </a:pPr>
            <a:r>
              <a:rPr lang="en-US" sz="2000" b="1" dirty="0"/>
              <a:t>	Prints the value to the Serial Monitor on your computer</a:t>
            </a:r>
          </a:p>
          <a:p>
            <a:pPr>
              <a:lnSpc>
                <a:spcPct val="150000"/>
              </a:lnSpc>
            </a:pPr>
            <a:r>
              <a:rPr lang="en-US" sz="2000" b="1" dirty="0"/>
              <a:t>•	</a:t>
            </a:r>
            <a:r>
              <a:rPr lang="en-US" sz="2000" b="1" dirty="0" err="1"/>
              <a:t>pinMode</a:t>
            </a:r>
            <a:r>
              <a:rPr lang="en-US" sz="2000" b="1" dirty="0"/>
              <a:t>(pin, mode);</a:t>
            </a:r>
          </a:p>
          <a:p>
            <a:pPr>
              <a:lnSpc>
                <a:spcPct val="150000"/>
              </a:lnSpc>
            </a:pPr>
            <a:r>
              <a:rPr lang="en-US" sz="2000" b="1" dirty="0"/>
              <a:t>	Configures a digital pin to read (input) or write (output) a digital value</a:t>
            </a:r>
          </a:p>
          <a:p>
            <a:pPr>
              <a:lnSpc>
                <a:spcPct val="150000"/>
              </a:lnSpc>
            </a:pPr>
            <a:r>
              <a:rPr lang="en-US" sz="2000" b="1" dirty="0"/>
              <a:t>•	</a:t>
            </a:r>
            <a:r>
              <a:rPr lang="en-US" sz="2000" b="1" dirty="0" err="1"/>
              <a:t>digitalRead</a:t>
            </a:r>
            <a:r>
              <a:rPr lang="en-US" sz="2000" b="1" dirty="0"/>
              <a:t>(pin);</a:t>
            </a:r>
          </a:p>
          <a:p>
            <a:pPr>
              <a:lnSpc>
                <a:spcPct val="150000"/>
              </a:lnSpc>
            </a:pPr>
            <a:r>
              <a:rPr lang="en-US" sz="2000" b="1" dirty="0"/>
              <a:t>	Reads a digital value (HIGH or LOW) on a pin set for input</a:t>
            </a:r>
          </a:p>
          <a:p>
            <a:pPr>
              <a:lnSpc>
                <a:spcPct val="150000"/>
              </a:lnSpc>
            </a:pPr>
            <a:r>
              <a:rPr lang="en-US" sz="2000" b="1" dirty="0"/>
              <a:t>•	</a:t>
            </a:r>
            <a:r>
              <a:rPr lang="en-US" sz="2000" b="1" dirty="0" err="1"/>
              <a:t>digitalWrite</a:t>
            </a:r>
            <a:r>
              <a:rPr lang="en-US" sz="2000" b="1" dirty="0"/>
              <a:t>(pin, value);</a:t>
            </a:r>
          </a:p>
          <a:p>
            <a:pPr>
              <a:lnSpc>
                <a:spcPct val="150000"/>
              </a:lnSpc>
            </a:pPr>
            <a:r>
              <a:rPr lang="en-US" sz="2000" b="1" dirty="0"/>
              <a:t>	Writes the digital value (HIGH or LOW) to a pin set for output</a:t>
            </a:r>
          </a:p>
        </p:txBody>
      </p:sp>
    </p:spTree>
    <p:extLst>
      <p:ext uri="{BB962C8B-B14F-4D97-AF65-F5344CB8AC3E}">
        <p14:creationId xmlns:p14="http://schemas.microsoft.com/office/powerpoint/2010/main" val="30121974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2FA08-18E2-4D0E-AB5B-BCF8FFD0C7EB}"/>
              </a:ext>
            </a:extLst>
          </p:cNvPr>
          <p:cNvSpPr>
            <a:spLocks noGrp="1"/>
          </p:cNvSpPr>
          <p:nvPr>
            <p:ph type="title"/>
          </p:nvPr>
        </p:nvSpPr>
        <p:spPr>
          <a:xfrm>
            <a:off x="2589212" y="3062510"/>
            <a:ext cx="4811713" cy="1280890"/>
          </a:xfrm>
        </p:spPr>
        <p:txBody>
          <a:bodyPr/>
          <a:lstStyle/>
          <a:p>
            <a:r>
              <a:rPr lang="en-US" b="1" dirty="0">
                <a:solidFill>
                  <a:srgbClr val="C00000"/>
                </a:solidFill>
              </a:rPr>
              <a:t>Raspberry Pi</a:t>
            </a:r>
            <a:endParaRPr lang="en-IN" dirty="0"/>
          </a:p>
        </p:txBody>
      </p:sp>
      <p:sp>
        <p:nvSpPr>
          <p:cNvPr id="4" name="Footer Placeholder 3">
            <a:extLst>
              <a:ext uri="{FF2B5EF4-FFF2-40B4-BE49-F238E27FC236}">
                <a16:creationId xmlns:a16="http://schemas.microsoft.com/office/drawing/2014/main" id="{C9666FF3-A838-43CA-8318-7CEBD836C3FA}"/>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B8FC9F41-6A41-413F-9E1E-6CABE5758E42}"/>
              </a:ext>
            </a:extLst>
          </p:cNvPr>
          <p:cNvSpPr>
            <a:spLocks noGrp="1"/>
          </p:cNvSpPr>
          <p:nvPr>
            <p:ph type="sldNum" sz="quarter" idx="12"/>
          </p:nvPr>
        </p:nvSpPr>
        <p:spPr/>
        <p:txBody>
          <a:bodyPr/>
          <a:lstStyle/>
          <a:p>
            <a:fld id="{D57F1E4F-1CFF-5643-939E-217C01CDF565}" type="slidenum">
              <a:rPr lang="en-US" smtClean="0"/>
              <a:pPr/>
              <a:t>31</a:t>
            </a:fld>
            <a:endParaRPr lang="en-US" dirty="0"/>
          </a:p>
        </p:txBody>
      </p:sp>
    </p:spTree>
    <p:extLst>
      <p:ext uri="{BB962C8B-B14F-4D97-AF65-F5344CB8AC3E}">
        <p14:creationId xmlns:p14="http://schemas.microsoft.com/office/powerpoint/2010/main" val="25691713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9A35E-DC0E-4607-BF8B-2B42CD033E44}"/>
              </a:ext>
            </a:extLst>
          </p:cNvPr>
          <p:cNvSpPr>
            <a:spLocks noGrp="1"/>
          </p:cNvSpPr>
          <p:nvPr>
            <p:ph type="title"/>
          </p:nvPr>
        </p:nvSpPr>
        <p:spPr>
          <a:xfrm>
            <a:off x="2592925" y="624110"/>
            <a:ext cx="8911687" cy="916078"/>
          </a:xfrm>
        </p:spPr>
        <p:txBody>
          <a:bodyPr/>
          <a:lstStyle/>
          <a:p>
            <a:r>
              <a:rPr lang="en-US" b="1" dirty="0">
                <a:solidFill>
                  <a:srgbClr val="C00000"/>
                </a:solidFill>
              </a:rPr>
              <a:t>Introduction to Raspberry Pi</a:t>
            </a:r>
          </a:p>
        </p:txBody>
      </p:sp>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589212" y="1540188"/>
            <a:ext cx="8915400" cy="5089211"/>
          </a:xfrm>
        </p:spPr>
        <p:txBody>
          <a:bodyPr>
            <a:noAutofit/>
          </a:bodyPr>
          <a:lstStyle/>
          <a:p>
            <a:r>
              <a:rPr lang="en-US" sz="2000" b="1" dirty="0">
                <a:solidFill>
                  <a:schemeClr val="tx1"/>
                </a:solidFill>
              </a:rPr>
              <a:t>Raspberry Pi is a low-cost mini-computer with the physical size of a credit card.</a:t>
            </a:r>
          </a:p>
          <a:p>
            <a:r>
              <a:rPr lang="en-US" sz="2000" b="1" dirty="0">
                <a:solidFill>
                  <a:schemeClr val="tx1"/>
                </a:solidFill>
              </a:rPr>
              <a:t>Raspberry Pi runs various ﬂavors of Linux and can perform almost all tasks that a normal desktop computer can do. </a:t>
            </a:r>
          </a:p>
          <a:p>
            <a:r>
              <a:rPr lang="en-US" sz="2000" b="1" dirty="0">
                <a:solidFill>
                  <a:schemeClr val="tx1"/>
                </a:solidFill>
              </a:rPr>
              <a:t>Raspberry Pi also allows interfacing sensors and actuators through the general purpose I/O pins. </a:t>
            </a:r>
          </a:p>
          <a:p>
            <a:pPr marL="0" indent="0">
              <a:buNone/>
            </a:pPr>
            <a:endParaRPr lang="en-US" sz="2000" b="1"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32</a:t>
            </a:fld>
            <a:endParaRPr lang="en-US" dirty="0"/>
          </a:p>
        </p:txBody>
      </p:sp>
    </p:spTree>
    <p:extLst>
      <p:ext uri="{BB962C8B-B14F-4D97-AF65-F5344CB8AC3E}">
        <p14:creationId xmlns:p14="http://schemas.microsoft.com/office/powerpoint/2010/main" val="31894740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589212" y="1540188"/>
            <a:ext cx="8915400" cy="5089211"/>
          </a:xfrm>
        </p:spPr>
        <p:txBody>
          <a:bodyPr>
            <a:noAutofit/>
          </a:bodyPr>
          <a:lstStyle/>
          <a:p>
            <a:pPr marL="0" indent="0">
              <a:buNone/>
            </a:pPr>
            <a:r>
              <a:rPr lang="en-US" sz="2000" b="1" dirty="0">
                <a:solidFill>
                  <a:srgbClr val="0070C0"/>
                </a:solidFill>
              </a:rPr>
              <a:t>Generations of Raspberry Pi</a:t>
            </a:r>
          </a:p>
          <a:p>
            <a:r>
              <a:rPr lang="en-US" sz="2000" b="1" dirty="0">
                <a:solidFill>
                  <a:schemeClr val="tx1"/>
                </a:solidFill>
              </a:rPr>
              <a:t>The first generation (RaspberryPi I Model B) was released in February 2012, followed by a simpler and inexpensive model A. </a:t>
            </a:r>
          </a:p>
          <a:p>
            <a:r>
              <a:rPr lang="en-US" sz="2000" b="1" dirty="0">
                <a:solidFill>
                  <a:schemeClr val="tx1"/>
                </a:solidFill>
              </a:rPr>
              <a:t>In 2014, the foundation released a board with an improved design in Raspberry I Model B+. The model laid the current "mainline" form factor. Improved A+ and B+ models were released a year later. </a:t>
            </a:r>
          </a:p>
          <a:p>
            <a:r>
              <a:rPr lang="en-US" sz="2000" b="1" dirty="0">
                <a:solidFill>
                  <a:schemeClr val="tx1"/>
                </a:solidFill>
              </a:rPr>
              <a:t>A cut down "compute module" was released in April 2014, and a RaspberryPi Zero with smaller size and limited input/output (1/0) and general purpose input/output (GPIO) abilities was released in November 2015.</a:t>
            </a:r>
          </a:p>
          <a:p>
            <a:r>
              <a:rPr lang="en-US" sz="2000" b="1" dirty="0">
                <a:solidFill>
                  <a:schemeClr val="tx1"/>
                </a:solidFill>
              </a:rPr>
              <a:t>The RaspberryPi 2 which added more RAM was released in February 2015. </a:t>
            </a:r>
          </a:p>
          <a:p>
            <a:pPr marL="0" indent="0">
              <a:buNone/>
            </a:pPr>
            <a:endParaRPr lang="en-US" sz="2000" b="1"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33</a:t>
            </a:fld>
            <a:endParaRPr lang="en-US" dirty="0"/>
          </a:p>
        </p:txBody>
      </p:sp>
    </p:spTree>
    <p:extLst>
      <p:ext uri="{BB962C8B-B14F-4D97-AF65-F5344CB8AC3E}">
        <p14:creationId xmlns:p14="http://schemas.microsoft.com/office/powerpoint/2010/main" val="13809786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589212" y="1540188"/>
            <a:ext cx="8915400" cy="5089211"/>
          </a:xfrm>
        </p:spPr>
        <p:txBody>
          <a:bodyPr>
            <a:noAutofit/>
          </a:bodyPr>
          <a:lstStyle/>
          <a:p>
            <a:r>
              <a:rPr lang="en-US" sz="2000" b="1" dirty="0">
                <a:solidFill>
                  <a:schemeClr val="tx1"/>
                </a:solidFill>
              </a:rPr>
              <a:t>RaspberryPi 3 model B released in February 2016 is bundled with on-board Wi-Fi and Bluetooth. </a:t>
            </a:r>
          </a:p>
          <a:p>
            <a:r>
              <a:rPr lang="en-US" sz="2000" b="1" dirty="0">
                <a:solidFill>
                  <a:schemeClr val="tx1"/>
                </a:solidFill>
              </a:rPr>
              <a:t>The latest addition to the family is the Raspberry Pi 4 Model B that now features a quad-core 1.5Ghz processor with 2GB, 4GB and 8GB RAM.</a:t>
            </a:r>
          </a:p>
          <a:p>
            <a:r>
              <a:rPr lang="en-US" sz="2000" b="1" dirty="0">
                <a:solidFill>
                  <a:schemeClr val="tx1"/>
                </a:solidFill>
              </a:rPr>
              <a:t>All models feature a Broadcom system on a chip(SoC), which includes an ARM compatible central processing unit (CPU) and an on chip graphics processing unit (GPU, a Video Core IV).</a:t>
            </a:r>
          </a:p>
          <a:p>
            <a:r>
              <a:rPr lang="en-US" sz="2000" b="1" dirty="0">
                <a:solidFill>
                  <a:schemeClr val="tx1"/>
                </a:solidFill>
              </a:rPr>
              <a:t>CPU speed ranges from 700 MHz to 1.2GHz for the Pi 3 and on board memory range from 256MB to 1GB RAM. </a:t>
            </a:r>
          </a:p>
          <a:p>
            <a:r>
              <a:rPr lang="en-US" sz="2000" b="1" dirty="0">
                <a:solidFill>
                  <a:schemeClr val="tx1"/>
                </a:solidFill>
              </a:rPr>
              <a:t>Secure Digital (SD) cards are used to store the operating system and program memory in either the SDHC or Micro SDHC sizes. </a:t>
            </a:r>
          </a:p>
          <a:p>
            <a:endParaRPr lang="en-US" sz="2000" b="1" dirty="0">
              <a:solidFill>
                <a:schemeClr val="tx1"/>
              </a:solidFill>
            </a:endParaRPr>
          </a:p>
          <a:p>
            <a:pPr marL="0" indent="0">
              <a:buNone/>
            </a:pPr>
            <a:endParaRPr lang="en-US" sz="2000" b="1"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34</a:t>
            </a:fld>
            <a:endParaRPr lang="en-US" dirty="0"/>
          </a:p>
        </p:txBody>
      </p:sp>
    </p:spTree>
    <p:extLst>
      <p:ext uri="{BB962C8B-B14F-4D97-AF65-F5344CB8AC3E}">
        <p14:creationId xmlns:p14="http://schemas.microsoft.com/office/powerpoint/2010/main" val="26910965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589212" y="1540188"/>
            <a:ext cx="8915400" cy="5089211"/>
          </a:xfrm>
        </p:spPr>
        <p:txBody>
          <a:bodyPr>
            <a:noAutofit/>
          </a:bodyPr>
          <a:lstStyle/>
          <a:p>
            <a:r>
              <a:rPr lang="en-US" sz="2000" b="1" dirty="0">
                <a:solidFill>
                  <a:schemeClr val="tx1"/>
                </a:solidFill>
              </a:rPr>
              <a:t>Most boards have between one and four USB slots, HDMI and composite video output, and a 3.5 mm phone jack for audio.</a:t>
            </a:r>
          </a:p>
          <a:p>
            <a:r>
              <a:rPr lang="en-US" sz="2000" b="1" dirty="0">
                <a:solidFill>
                  <a:schemeClr val="tx1"/>
                </a:solidFill>
              </a:rPr>
              <a:t>Lower-level output is provided by a number of GPIO pins which support common protocols like l2C. </a:t>
            </a:r>
          </a:p>
          <a:p>
            <a:r>
              <a:rPr lang="en-US" sz="2000" b="1" dirty="0">
                <a:solidFill>
                  <a:schemeClr val="tx1"/>
                </a:solidFill>
              </a:rPr>
              <a:t>The B-models have an SP*C Ethernet port and the Pi 3 has on board Wi-Fi 802.11n and Bluetooth.</a:t>
            </a:r>
          </a:p>
          <a:p>
            <a:r>
              <a:rPr lang="en-US" sz="2000" b="1" dirty="0">
                <a:solidFill>
                  <a:schemeClr val="tx1"/>
                </a:solidFill>
              </a:rPr>
              <a:t>The Foundation provides Raspbian, a Debian-based Linux distribution for download, as well as third party ubuntu, windows 10 </a:t>
            </a:r>
            <a:r>
              <a:rPr lang="en-US" sz="2000" b="1" dirty="0" err="1">
                <a:solidFill>
                  <a:schemeClr val="tx1"/>
                </a:solidFill>
              </a:rPr>
              <a:t>loT</a:t>
            </a:r>
            <a:r>
              <a:rPr lang="en-US" sz="2000" b="1" dirty="0">
                <a:solidFill>
                  <a:schemeClr val="tx1"/>
                </a:solidFill>
              </a:rPr>
              <a:t> core, RISC OS, and specialized media center distributions. </a:t>
            </a:r>
          </a:p>
          <a:p>
            <a:endParaRPr lang="en-US" sz="2000" b="1" dirty="0">
              <a:solidFill>
                <a:schemeClr val="tx1"/>
              </a:solidFill>
            </a:endParaRPr>
          </a:p>
          <a:p>
            <a:pPr marL="0" indent="0">
              <a:buNone/>
            </a:pPr>
            <a:endParaRPr lang="en-US" sz="2000" b="1"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35</a:t>
            </a:fld>
            <a:endParaRPr lang="en-US" dirty="0"/>
          </a:p>
        </p:txBody>
      </p:sp>
    </p:spTree>
    <p:extLst>
      <p:ext uri="{BB962C8B-B14F-4D97-AF65-F5344CB8AC3E}">
        <p14:creationId xmlns:p14="http://schemas.microsoft.com/office/powerpoint/2010/main" val="5680449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589212" y="1540188"/>
            <a:ext cx="8915400" cy="5089211"/>
          </a:xfrm>
        </p:spPr>
        <p:txBody>
          <a:bodyPr>
            <a:noAutofit/>
          </a:bodyPr>
          <a:lstStyle/>
          <a:p>
            <a:r>
              <a:rPr lang="en-US" sz="2000" b="1" dirty="0">
                <a:solidFill>
                  <a:schemeClr val="tx1"/>
                </a:solidFill>
              </a:rPr>
              <a:t>Foundation also provides Python and Scratch as the main programming language, with support for many other languages. </a:t>
            </a:r>
          </a:p>
          <a:p>
            <a:r>
              <a:rPr lang="en-US" sz="2000" b="1" dirty="0">
                <a:solidFill>
                  <a:schemeClr val="tx1"/>
                </a:solidFill>
              </a:rPr>
              <a:t>The default firmware is closed source, while an unofficial open source is available.</a:t>
            </a:r>
          </a:p>
          <a:p>
            <a:endParaRPr lang="en-US" sz="2000" b="1" dirty="0">
              <a:solidFill>
                <a:schemeClr val="tx1"/>
              </a:solidFill>
            </a:endParaRPr>
          </a:p>
          <a:p>
            <a:pPr marL="0" indent="0">
              <a:buNone/>
            </a:pPr>
            <a:r>
              <a:rPr lang="en-US" sz="2000" b="1" dirty="0">
                <a:solidFill>
                  <a:schemeClr val="tx1"/>
                </a:solidFill>
              </a:rPr>
              <a:t>"</a:t>
            </a:r>
            <a:r>
              <a:rPr lang="en-US" sz="2000" b="1" dirty="0">
                <a:solidFill>
                  <a:srgbClr val="0070C0"/>
                </a:solidFill>
              </a:rPr>
              <a:t>Why RaspberryPi?" </a:t>
            </a:r>
            <a:r>
              <a:rPr lang="en-US" sz="2000" b="1" dirty="0">
                <a:solidFill>
                  <a:schemeClr val="tx1"/>
                </a:solidFill>
              </a:rPr>
              <a:t>–</a:t>
            </a:r>
          </a:p>
          <a:p>
            <a:r>
              <a:rPr lang="en-US" sz="2000" b="1" dirty="0">
                <a:solidFill>
                  <a:schemeClr val="tx1"/>
                </a:solidFill>
              </a:rPr>
              <a:t>Inexpensive, Cross-platform , Simple, clear programming environment, Open source and extensible software and Open source and extensible hardware.</a:t>
            </a:r>
          </a:p>
          <a:p>
            <a:pPr marL="0" indent="0">
              <a:buNone/>
            </a:pPr>
            <a:endParaRPr lang="en-US" sz="2000" b="1"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36</a:t>
            </a:fld>
            <a:endParaRPr lang="en-US" dirty="0"/>
          </a:p>
        </p:txBody>
      </p:sp>
    </p:spTree>
    <p:extLst>
      <p:ext uri="{BB962C8B-B14F-4D97-AF65-F5344CB8AC3E}">
        <p14:creationId xmlns:p14="http://schemas.microsoft.com/office/powerpoint/2010/main" val="37081358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2ADE1-B49F-40C8-BD6A-EC1A9C0D9F7C}"/>
              </a:ext>
            </a:extLst>
          </p:cNvPr>
          <p:cNvSpPr>
            <a:spLocks noGrp="1"/>
          </p:cNvSpPr>
          <p:nvPr>
            <p:ph type="title"/>
          </p:nvPr>
        </p:nvSpPr>
        <p:spPr>
          <a:xfrm>
            <a:off x="2592925" y="624110"/>
            <a:ext cx="9284750" cy="528797"/>
          </a:xfrm>
        </p:spPr>
        <p:txBody>
          <a:bodyPr>
            <a:normAutofit/>
          </a:bodyPr>
          <a:lstStyle/>
          <a:p>
            <a:r>
              <a:rPr lang="en-US" sz="2400" b="1" dirty="0">
                <a:solidFill>
                  <a:srgbClr val="FFC000"/>
                </a:solidFill>
              </a:rPr>
              <a:t>About the RaspberryPi Board: Hardware Layout</a:t>
            </a:r>
            <a:endParaRPr lang="en-IN" sz="2400" b="1" dirty="0">
              <a:solidFill>
                <a:srgbClr val="FFC000"/>
              </a:solidFill>
            </a:endParaRPr>
          </a:p>
        </p:txBody>
      </p:sp>
      <p:sp>
        <p:nvSpPr>
          <p:cNvPr id="4" name="Footer Placeholder 3">
            <a:extLst>
              <a:ext uri="{FF2B5EF4-FFF2-40B4-BE49-F238E27FC236}">
                <a16:creationId xmlns:a16="http://schemas.microsoft.com/office/drawing/2014/main" id="{7BAF55C1-A8F9-4A97-B639-185010D5555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E96C6A80-B071-46A4-8488-0AECFBB20B54}"/>
              </a:ext>
            </a:extLst>
          </p:cNvPr>
          <p:cNvSpPr>
            <a:spLocks noGrp="1"/>
          </p:cNvSpPr>
          <p:nvPr>
            <p:ph type="sldNum" sz="quarter" idx="12"/>
          </p:nvPr>
        </p:nvSpPr>
        <p:spPr/>
        <p:txBody>
          <a:bodyPr/>
          <a:lstStyle/>
          <a:p>
            <a:fld id="{D57F1E4F-1CFF-5643-939E-217C01CDF565}" type="slidenum">
              <a:rPr lang="en-US" smtClean="0"/>
              <a:pPr/>
              <a:t>37</a:t>
            </a:fld>
            <a:endParaRPr lang="en-US" dirty="0"/>
          </a:p>
        </p:txBody>
      </p:sp>
      <p:pic>
        <p:nvPicPr>
          <p:cNvPr id="6" name="Picture 5">
            <a:extLst>
              <a:ext uri="{FF2B5EF4-FFF2-40B4-BE49-F238E27FC236}">
                <a16:creationId xmlns:a16="http://schemas.microsoft.com/office/drawing/2014/main" id="{0AF4D131-6A39-4E54-9E28-BDF179E6767A}"/>
              </a:ext>
            </a:extLst>
          </p:cNvPr>
          <p:cNvPicPr>
            <a:picLocks noChangeAspect="1"/>
          </p:cNvPicPr>
          <p:nvPr/>
        </p:nvPicPr>
        <p:blipFill>
          <a:blip r:embed="rId2"/>
          <a:stretch>
            <a:fillRect/>
          </a:stretch>
        </p:blipFill>
        <p:spPr>
          <a:xfrm>
            <a:off x="1617662" y="1121349"/>
            <a:ext cx="10136188" cy="5736651"/>
          </a:xfrm>
          <a:prstGeom prst="rect">
            <a:avLst/>
          </a:prstGeom>
        </p:spPr>
      </p:pic>
    </p:spTree>
    <p:extLst>
      <p:ext uri="{BB962C8B-B14F-4D97-AF65-F5344CB8AC3E}">
        <p14:creationId xmlns:p14="http://schemas.microsoft.com/office/powerpoint/2010/main" val="4119314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2ADE1-B49F-40C8-BD6A-EC1A9C0D9F7C}"/>
              </a:ext>
            </a:extLst>
          </p:cNvPr>
          <p:cNvSpPr>
            <a:spLocks noGrp="1"/>
          </p:cNvSpPr>
          <p:nvPr>
            <p:ph type="title"/>
          </p:nvPr>
        </p:nvSpPr>
        <p:spPr>
          <a:xfrm>
            <a:off x="2592925" y="624110"/>
            <a:ext cx="9284750" cy="528797"/>
          </a:xfrm>
        </p:spPr>
        <p:txBody>
          <a:bodyPr>
            <a:normAutofit/>
          </a:bodyPr>
          <a:lstStyle/>
          <a:p>
            <a:r>
              <a:rPr lang="en-US" sz="2000" b="1" dirty="0">
                <a:solidFill>
                  <a:srgbClr val="00B0F0"/>
                </a:solidFill>
              </a:rPr>
              <a:t>Raspberry Pi GPIO</a:t>
            </a:r>
            <a:endParaRPr lang="en-IN" sz="2000" b="1" dirty="0">
              <a:solidFill>
                <a:srgbClr val="00B0F0"/>
              </a:solidFill>
            </a:endParaRPr>
          </a:p>
        </p:txBody>
      </p:sp>
      <p:sp>
        <p:nvSpPr>
          <p:cNvPr id="4" name="Footer Placeholder 3">
            <a:extLst>
              <a:ext uri="{FF2B5EF4-FFF2-40B4-BE49-F238E27FC236}">
                <a16:creationId xmlns:a16="http://schemas.microsoft.com/office/drawing/2014/main" id="{7BAF55C1-A8F9-4A97-B639-185010D55557}"/>
              </a:ext>
            </a:extLst>
          </p:cNvPr>
          <p:cNvSpPr>
            <a:spLocks noGrp="1"/>
          </p:cNvSpPr>
          <p:nvPr>
            <p:ph type="ftr" sz="quarter" idx="11"/>
          </p:nvPr>
        </p:nvSpPr>
        <p:spPr>
          <a:xfrm>
            <a:off x="9944100" y="6233890"/>
            <a:ext cx="1929862" cy="506502"/>
          </a:xfrm>
        </p:spPr>
        <p:txBody>
          <a:bodyPr/>
          <a:lstStyle/>
          <a:p>
            <a:r>
              <a:rPr lang="en-US" dirty="0"/>
              <a:t>Prasanna Kumar M, Assistant Professor, Dept of ISE, SSIT </a:t>
            </a:r>
            <a:r>
              <a:rPr lang="en-US" dirty="0" err="1"/>
              <a:t>Tumakuru</a:t>
            </a:r>
            <a:endParaRPr lang="en-US" dirty="0"/>
          </a:p>
        </p:txBody>
      </p:sp>
      <p:sp>
        <p:nvSpPr>
          <p:cNvPr id="5" name="Slide Number Placeholder 4">
            <a:extLst>
              <a:ext uri="{FF2B5EF4-FFF2-40B4-BE49-F238E27FC236}">
                <a16:creationId xmlns:a16="http://schemas.microsoft.com/office/drawing/2014/main" id="{E96C6A80-B071-46A4-8488-0AECFBB20B54}"/>
              </a:ext>
            </a:extLst>
          </p:cNvPr>
          <p:cNvSpPr>
            <a:spLocks noGrp="1"/>
          </p:cNvSpPr>
          <p:nvPr>
            <p:ph type="sldNum" sz="quarter" idx="12"/>
          </p:nvPr>
        </p:nvSpPr>
        <p:spPr/>
        <p:txBody>
          <a:bodyPr/>
          <a:lstStyle/>
          <a:p>
            <a:fld id="{D57F1E4F-1CFF-5643-939E-217C01CDF565}" type="slidenum">
              <a:rPr lang="en-US" smtClean="0"/>
              <a:pPr/>
              <a:t>38</a:t>
            </a:fld>
            <a:endParaRPr lang="en-US" dirty="0"/>
          </a:p>
        </p:txBody>
      </p:sp>
      <p:pic>
        <p:nvPicPr>
          <p:cNvPr id="7" name="Picture 6">
            <a:extLst>
              <a:ext uri="{FF2B5EF4-FFF2-40B4-BE49-F238E27FC236}">
                <a16:creationId xmlns:a16="http://schemas.microsoft.com/office/drawing/2014/main" id="{4955567B-6EE1-4FE1-AAA4-04B78A486F3E}"/>
              </a:ext>
            </a:extLst>
          </p:cNvPr>
          <p:cNvPicPr>
            <a:picLocks noChangeAspect="1"/>
          </p:cNvPicPr>
          <p:nvPr/>
        </p:nvPicPr>
        <p:blipFill>
          <a:blip r:embed="rId2"/>
          <a:stretch>
            <a:fillRect/>
          </a:stretch>
        </p:blipFill>
        <p:spPr>
          <a:xfrm>
            <a:off x="1704975" y="1015575"/>
            <a:ext cx="3609975" cy="5842425"/>
          </a:xfrm>
          <a:prstGeom prst="rect">
            <a:avLst/>
          </a:prstGeom>
        </p:spPr>
      </p:pic>
      <p:pic>
        <p:nvPicPr>
          <p:cNvPr id="9" name="Picture 8">
            <a:extLst>
              <a:ext uri="{FF2B5EF4-FFF2-40B4-BE49-F238E27FC236}">
                <a16:creationId xmlns:a16="http://schemas.microsoft.com/office/drawing/2014/main" id="{30B3A57B-4159-4A35-86B9-F35FA641F13B}"/>
              </a:ext>
            </a:extLst>
          </p:cNvPr>
          <p:cNvPicPr>
            <a:picLocks noChangeAspect="1"/>
          </p:cNvPicPr>
          <p:nvPr/>
        </p:nvPicPr>
        <p:blipFill>
          <a:blip r:embed="rId3"/>
          <a:stretch>
            <a:fillRect/>
          </a:stretch>
        </p:blipFill>
        <p:spPr>
          <a:xfrm>
            <a:off x="5314950" y="1029064"/>
            <a:ext cx="3638550" cy="5770132"/>
          </a:xfrm>
          <a:prstGeom prst="rect">
            <a:avLst/>
          </a:prstGeom>
        </p:spPr>
      </p:pic>
    </p:spTree>
    <p:extLst>
      <p:ext uri="{BB962C8B-B14F-4D97-AF65-F5344CB8AC3E}">
        <p14:creationId xmlns:p14="http://schemas.microsoft.com/office/powerpoint/2010/main" val="22846284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513012" y="1046597"/>
            <a:ext cx="8915400" cy="5089211"/>
          </a:xfrm>
        </p:spPr>
        <p:txBody>
          <a:bodyPr>
            <a:noAutofit/>
          </a:bodyPr>
          <a:lstStyle/>
          <a:p>
            <a:pPr marL="0" indent="0">
              <a:buNone/>
            </a:pPr>
            <a:r>
              <a:rPr lang="en-US" sz="2000" b="1" dirty="0">
                <a:solidFill>
                  <a:srgbClr val="00B0F0"/>
                </a:solidFill>
              </a:rPr>
              <a:t>Raspberry Pi Interfaces</a:t>
            </a:r>
          </a:p>
          <a:p>
            <a:pPr marL="0" indent="0">
              <a:buNone/>
            </a:pPr>
            <a:r>
              <a:rPr lang="en-US" sz="2000" b="1" dirty="0">
                <a:solidFill>
                  <a:schemeClr val="tx1"/>
                </a:solidFill>
              </a:rPr>
              <a:t>Serial</a:t>
            </a:r>
          </a:p>
          <a:p>
            <a:r>
              <a:rPr lang="en-US" sz="2000" b="1" dirty="0">
                <a:solidFill>
                  <a:schemeClr val="tx1"/>
                </a:solidFill>
              </a:rPr>
              <a:t>The serial interface on Raspberry Pi has receive (Rx) and transmit (Tx) pins for communication with serial peripherals.</a:t>
            </a:r>
          </a:p>
          <a:p>
            <a:pPr marL="0" indent="0">
              <a:buNone/>
            </a:pPr>
            <a:r>
              <a:rPr lang="en-US" sz="2000" b="1" dirty="0">
                <a:solidFill>
                  <a:schemeClr val="tx1"/>
                </a:solidFill>
              </a:rPr>
              <a:t>SPI</a:t>
            </a:r>
          </a:p>
          <a:p>
            <a:r>
              <a:rPr lang="en-US" sz="2000" b="1" dirty="0">
                <a:solidFill>
                  <a:schemeClr val="tx1"/>
                </a:solidFill>
              </a:rPr>
              <a:t>Serial Peripheral Interface (SPI) is a synchronous serial data protocol used for communicating with one or more peripheral devices.</a:t>
            </a:r>
          </a:p>
          <a:p>
            <a:pPr marL="0" indent="0">
              <a:buNone/>
            </a:pPr>
            <a:r>
              <a:rPr lang="en-US" sz="2000" b="1" dirty="0">
                <a:solidFill>
                  <a:schemeClr val="tx1"/>
                </a:solidFill>
              </a:rPr>
              <a:t>I2C</a:t>
            </a:r>
          </a:p>
          <a:p>
            <a:r>
              <a:rPr lang="en-US" sz="2000" b="1" dirty="0">
                <a:solidFill>
                  <a:schemeClr val="tx1"/>
                </a:solidFill>
              </a:rPr>
              <a:t>The I2C interface pins on Raspberry Pi allow you to connect hardware modules. I2C interface allows synchronous data transfer with just two pins – SDA (data line) and SCL (clock line).</a:t>
            </a:r>
          </a:p>
          <a:p>
            <a:endParaRPr lang="en-US" sz="2000" b="1"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39</a:t>
            </a:fld>
            <a:endParaRPr lang="en-US" dirty="0"/>
          </a:p>
        </p:txBody>
      </p:sp>
    </p:spTree>
    <p:extLst>
      <p:ext uri="{BB962C8B-B14F-4D97-AF65-F5344CB8AC3E}">
        <p14:creationId xmlns:p14="http://schemas.microsoft.com/office/powerpoint/2010/main" val="518991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B3069C3A-FCF4-48C7-8E3B-F8C1C97AFC91}"/>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17D5569C-5C38-477E-A492-F9AFE95C6FBE}"/>
              </a:ext>
            </a:extLst>
          </p:cNvPr>
          <p:cNvSpPr>
            <a:spLocks noGrp="1"/>
          </p:cNvSpPr>
          <p:nvPr>
            <p:ph type="sldNum" sz="quarter" idx="12"/>
          </p:nvPr>
        </p:nvSpPr>
        <p:spPr/>
        <p:txBody>
          <a:bodyPr/>
          <a:lstStyle/>
          <a:p>
            <a:fld id="{D57F1E4F-1CFF-5643-939E-217C01CDF565}" type="slidenum">
              <a:rPr lang="en-US" smtClean="0"/>
              <a:pPr/>
              <a:t>4</a:t>
            </a:fld>
            <a:endParaRPr lang="en-US" dirty="0"/>
          </a:p>
        </p:txBody>
      </p:sp>
      <p:pic>
        <p:nvPicPr>
          <p:cNvPr id="7" name="Picture 6">
            <a:extLst>
              <a:ext uri="{FF2B5EF4-FFF2-40B4-BE49-F238E27FC236}">
                <a16:creationId xmlns:a16="http://schemas.microsoft.com/office/drawing/2014/main" id="{413B28FE-3AE4-4A4A-8BFB-8D6490332131}"/>
              </a:ext>
            </a:extLst>
          </p:cNvPr>
          <p:cNvPicPr>
            <a:picLocks noChangeAspect="1"/>
          </p:cNvPicPr>
          <p:nvPr/>
        </p:nvPicPr>
        <p:blipFill>
          <a:blip r:embed="rId2"/>
          <a:stretch>
            <a:fillRect/>
          </a:stretch>
        </p:blipFill>
        <p:spPr>
          <a:xfrm>
            <a:off x="2359221" y="970343"/>
            <a:ext cx="8013504" cy="5145227"/>
          </a:xfrm>
          <a:prstGeom prst="rect">
            <a:avLst/>
          </a:prstGeom>
        </p:spPr>
      </p:pic>
    </p:spTree>
    <p:extLst>
      <p:ext uri="{BB962C8B-B14F-4D97-AF65-F5344CB8AC3E}">
        <p14:creationId xmlns:p14="http://schemas.microsoft.com/office/powerpoint/2010/main" val="7012306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589212" y="970344"/>
            <a:ext cx="8915400" cy="5089211"/>
          </a:xfrm>
        </p:spPr>
        <p:txBody>
          <a:bodyPr>
            <a:noAutofit/>
          </a:bodyPr>
          <a:lstStyle/>
          <a:p>
            <a:pPr marL="0" indent="0">
              <a:buNone/>
            </a:pPr>
            <a:r>
              <a:rPr lang="en-US" sz="2400" b="1" dirty="0">
                <a:solidFill>
                  <a:srgbClr val="FFC000"/>
                </a:solidFill>
              </a:rPr>
              <a:t>Raspberry Pi Operating systems</a:t>
            </a:r>
          </a:p>
          <a:p>
            <a:r>
              <a:rPr lang="en-US" sz="2000" b="1" dirty="0">
                <a:solidFill>
                  <a:schemeClr val="tx1"/>
                </a:solidFill>
              </a:rPr>
              <a:t>Various operating systems can be installed on Raspberry pi through SD cards. </a:t>
            </a:r>
          </a:p>
          <a:p>
            <a:r>
              <a:rPr lang="en-US" sz="2000" b="1" dirty="0">
                <a:solidFill>
                  <a:schemeClr val="tx1"/>
                </a:solidFill>
              </a:rPr>
              <a:t>Most use a MicroSD slot located on the bottom of the board. The </a:t>
            </a:r>
            <a:r>
              <a:rPr lang="en-US" sz="2000" b="1" dirty="0" err="1">
                <a:solidFill>
                  <a:schemeClr val="tx1"/>
                </a:solidFill>
              </a:rPr>
              <a:t>Raspberrypi</a:t>
            </a:r>
            <a:r>
              <a:rPr lang="en-US" sz="2000" b="1" dirty="0">
                <a:solidFill>
                  <a:schemeClr val="tx1"/>
                </a:solidFill>
              </a:rPr>
              <a:t> primarily uses Raspbian, a Debian-based Linux operating system. </a:t>
            </a:r>
          </a:p>
          <a:p>
            <a:r>
              <a:rPr lang="en-US" sz="2000" b="1" dirty="0">
                <a:solidFill>
                  <a:schemeClr val="tx1"/>
                </a:solidFill>
              </a:rPr>
              <a:t>Other third party operating systems available via the official website include Ubuntu MATE, Snappy Ubuntu Core, Windows 10 IoT Core, RISC OS and specialized distributions for the Kodi media center and classroom management. </a:t>
            </a:r>
          </a:p>
          <a:p>
            <a:r>
              <a:rPr lang="en-US" sz="2000" b="1" dirty="0">
                <a:solidFill>
                  <a:schemeClr val="tx1"/>
                </a:solidFill>
              </a:rPr>
              <a:t>Many other operating systems can also run on the Raspberry pi.</a:t>
            </a:r>
          </a:p>
          <a:p>
            <a:endParaRPr lang="en-US" sz="2000" b="1"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40</a:t>
            </a:fld>
            <a:endParaRPr lang="en-US" dirty="0"/>
          </a:p>
        </p:txBody>
      </p:sp>
    </p:spTree>
    <p:extLst>
      <p:ext uri="{BB962C8B-B14F-4D97-AF65-F5344CB8AC3E}">
        <p14:creationId xmlns:p14="http://schemas.microsoft.com/office/powerpoint/2010/main" val="32151157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286875" cy="5089211"/>
          </a:xfrm>
        </p:spPr>
        <p:txBody>
          <a:bodyPr>
            <a:noAutofit/>
          </a:bodyPr>
          <a:lstStyle/>
          <a:p>
            <a:pPr marL="0" indent="0">
              <a:buNone/>
            </a:pPr>
            <a:r>
              <a:rPr lang="en-US" sz="2000" b="1" dirty="0">
                <a:solidFill>
                  <a:srgbClr val="0070C0"/>
                </a:solidFill>
              </a:rPr>
              <a:t>Raspberry Pi Operating systems</a:t>
            </a:r>
          </a:p>
          <a:p>
            <a:r>
              <a:rPr lang="en-US" sz="2000" b="1" dirty="0">
                <a:solidFill>
                  <a:schemeClr val="tx1"/>
                </a:solidFill>
              </a:rPr>
              <a:t>Operating Systems (not Linux based): </a:t>
            </a:r>
            <a:r>
              <a:rPr lang="en-US" sz="2000" dirty="0">
                <a:solidFill>
                  <a:schemeClr val="tx1"/>
                </a:solidFill>
              </a:rPr>
              <a:t>RISC OS Pi, Windows 10 IOT-core </a:t>
            </a:r>
          </a:p>
          <a:p>
            <a:r>
              <a:rPr lang="en-US" sz="2000" b="1" dirty="0">
                <a:solidFill>
                  <a:schemeClr val="tx1"/>
                </a:solidFill>
              </a:rPr>
              <a:t>Operating Systems (Linux based): </a:t>
            </a:r>
            <a:r>
              <a:rPr lang="en-US" sz="2000" dirty="0" err="1">
                <a:solidFill>
                  <a:schemeClr val="tx1"/>
                </a:solidFill>
              </a:rPr>
              <a:t>Pidora</a:t>
            </a:r>
            <a:r>
              <a:rPr lang="en-US" sz="2000" dirty="0">
                <a:solidFill>
                  <a:schemeClr val="tx1"/>
                </a:solidFill>
              </a:rPr>
              <a:t>, Diet Pi</a:t>
            </a:r>
          </a:p>
          <a:p>
            <a:r>
              <a:rPr lang="en-US" sz="2000" b="1" dirty="0">
                <a:solidFill>
                  <a:schemeClr val="tx1"/>
                </a:solidFill>
              </a:rPr>
              <a:t>Media center operating systems: </a:t>
            </a:r>
            <a:r>
              <a:rPr lang="en-US" sz="2000" dirty="0">
                <a:solidFill>
                  <a:schemeClr val="tx1"/>
                </a:solidFill>
              </a:rPr>
              <a:t>OSMC, </a:t>
            </a:r>
            <a:r>
              <a:rPr lang="en-US" sz="2000" dirty="0" err="1">
                <a:solidFill>
                  <a:schemeClr val="tx1"/>
                </a:solidFill>
              </a:rPr>
              <a:t>OpenELEC</a:t>
            </a:r>
            <a:endParaRPr lang="en-US" sz="2000" dirty="0">
              <a:solidFill>
                <a:schemeClr val="tx1"/>
              </a:solidFill>
            </a:endParaRPr>
          </a:p>
          <a:p>
            <a:r>
              <a:rPr lang="en-US" sz="2000" b="1" dirty="0">
                <a:solidFill>
                  <a:schemeClr val="tx1"/>
                </a:solidFill>
              </a:rPr>
              <a:t>Audio operating systems: </a:t>
            </a:r>
            <a:r>
              <a:rPr lang="en-US" sz="2000" dirty="0" err="1">
                <a:solidFill>
                  <a:schemeClr val="tx1"/>
                </a:solidFill>
              </a:rPr>
              <a:t>Volumio</a:t>
            </a:r>
            <a:r>
              <a:rPr lang="en-US" sz="2000" dirty="0">
                <a:solidFill>
                  <a:schemeClr val="tx1"/>
                </a:solidFill>
              </a:rPr>
              <a:t>, </a:t>
            </a:r>
            <a:r>
              <a:rPr lang="en-US" sz="2000" dirty="0" err="1">
                <a:solidFill>
                  <a:schemeClr val="tx1"/>
                </a:solidFill>
              </a:rPr>
              <a:t>Pimusicbox</a:t>
            </a:r>
            <a:endParaRPr lang="en-US" sz="2000" dirty="0">
              <a:solidFill>
                <a:schemeClr val="tx1"/>
              </a:solidFill>
            </a:endParaRPr>
          </a:p>
          <a:p>
            <a:r>
              <a:rPr lang="en-US" sz="2000" b="1" dirty="0" err="1">
                <a:solidFill>
                  <a:schemeClr val="tx1"/>
                </a:solidFill>
              </a:rPr>
              <a:t>RealBox</a:t>
            </a:r>
            <a:r>
              <a:rPr lang="en-US" sz="2000" b="1" dirty="0">
                <a:solidFill>
                  <a:schemeClr val="tx1"/>
                </a:solidFill>
              </a:rPr>
              <a:t>: </a:t>
            </a:r>
            <a:r>
              <a:rPr lang="en-US" sz="2000" dirty="0" err="1">
                <a:solidFill>
                  <a:schemeClr val="tx1"/>
                </a:solidFill>
              </a:rPr>
              <a:t>Happi</a:t>
            </a:r>
            <a:r>
              <a:rPr lang="en-US" sz="2000" dirty="0">
                <a:solidFill>
                  <a:schemeClr val="tx1"/>
                </a:solidFill>
              </a:rPr>
              <a:t> Game Center, </a:t>
            </a:r>
            <a:r>
              <a:rPr lang="en-US" sz="2000" dirty="0" err="1">
                <a:solidFill>
                  <a:schemeClr val="tx1"/>
                </a:solidFill>
              </a:rPr>
              <a:t>Piplay</a:t>
            </a:r>
            <a:endParaRPr lang="en-US" sz="2000"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41</a:t>
            </a:fld>
            <a:endParaRPr lang="en-US" dirty="0"/>
          </a:p>
        </p:txBody>
      </p:sp>
    </p:spTree>
    <p:extLst>
      <p:ext uri="{BB962C8B-B14F-4D97-AF65-F5344CB8AC3E}">
        <p14:creationId xmlns:p14="http://schemas.microsoft.com/office/powerpoint/2010/main" val="23653489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000" b="1" dirty="0">
                <a:solidFill>
                  <a:srgbClr val="0070C0"/>
                </a:solidFill>
              </a:rPr>
              <a:t>Raspberry Pi Operating systems Installation(Manual)</a:t>
            </a:r>
          </a:p>
          <a:p>
            <a:pPr marL="0" indent="0">
              <a:buNone/>
            </a:pPr>
            <a:r>
              <a:rPr lang="en-US" sz="2000" b="1" dirty="0">
                <a:solidFill>
                  <a:schemeClr val="tx1"/>
                </a:solidFill>
              </a:rPr>
              <a:t>Formatting SD card:</a:t>
            </a:r>
          </a:p>
          <a:p>
            <a:r>
              <a:rPr lang="en-US" sz="2000" b="1" dirty="0">
                <a:solidFill>
                  <a:schemeClr val="tx1"/>
                </a:solidFill>
              </a:rPr>
              <a:t>Format the SD card before copying NOOBS onto it. To do this</a:t>
            </a:r>
          </a:p>
          <a:p>
            <a:r>
              <a:rPr lang="en-US" sz="2000" b="1" dirty="0">
                <a:solidFill>
                  <a:schemeClr val="tx1"/>
                </a:solidFill>
              </a:rPr>
              <a:t>I. Download SD </a:t>
            </a:r>
            <a:r>
              <a:rPr lang="en-US" sz="2000" b="1" dirty="0" err="1">
                <a:solidFill>
                  <a:schemeClr val="tx1"/>
                </a:solidFill>
              </a:rPr>
              <a:t>fomater</a:t>
            </a:r>
            <a:r>
              <a:rPr lang="en-US" sz="2000" b="1" dirty="0">
                <a:solidFill>
                  <a:schemeClr val="tx1"/>
                </a:solidFill>
              </a:rPr>
              <a:t> 4.0 from SD Association website for either Windows or Mac.</a:t>
            </a:r>
          </a:p>
          <a:p>
            <a:r>
              <a:rPr lang="en-US" sz="2000" b="1" dirty="0">
                <a:solidFill>
                  <a:schemeClr val="tx1"/>
                </a:solidFill>
              </a:rPr>
              <a:t>2. Follow the instructions to install the software.</a:t>
            </a:r>
          </a:p>
          <a:p>
            <a:r>
              <a:rPr lang="en-US" sz="2000" b="1" dirty="0">
                <a:solidFill>
                  <a:schemeClr val="tx1"/>
                </a:solidFill>
              </a:rPr>
              <a:t>3. Insert the SD card into the computer or laptops SD card reader and make a note of the drive letter allocated to it</a:t>
            </a:r>
          </a:p>
          <a:p>
            <a:r>
              <a:rPr lang="en-US" sz="2000" b="1" dirty="0">
                <a:solidFill>
                  <a:schemeClr val="tx1"/>
                </a:solidFill>
              </a:rPr>
              <a:t>4. In SD formatter, select the drive letter the SD card is and format it.</a:t>
            </a: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42</a:t>
            </a:fld>
            <a:endParaRPr lang="en-US" dirty="0"/>
          </a:p>
        </p:txBody>
      </p:sp>
    </p:spTree>
    <p:extLst>
      <p:ext uri="{BB962C8B-B14F-4D97-AF65-F5344CB8AC3E}">
        <p14:creationId xmlns:p14="http://schemas.microsoft.com/office/powerpoint/2010/main" val="16650773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000" b="1" dirty="0">
                <a:solidFill>
                  <a:schemeClr val="tx1"/>
                </a:solidFill>
              </a:rPr>
              <a:t>OS installation:</a:t>
            </a:r>
          </a:p>
          <a:p>
            <a:pPr marL="0" indent="0">
              <a:buNone/>
            </a:pPr>
            <a:r>
              <a:rPr lang="en-US" sz="2000" b="1" dirty="0">
                <a:solidFill>
                  <a:schemeClr val="tx1"/>
                </a:solidFill>
              </a:rPr>
              <a:t>1. Go to raspberry pi foundation website and click on DOWNLOAD section.</a:t>
            </a:r>
          </a:p>
          <a:p>
            <a:pPr marL="0" indent="0">
              <a:buNone/>
            </a:pPr>
            <a:r>
              <a:rPr lang="en-US" sz="2000" b="1" dirty="0">
                <a:solidFill>
                  <a:schemeClr val="tx1"/>
                </a:solidFill>
              </a:rPr>
              <a:t>2. Click on NOOBS, then click on the "Download ZIP" button under NOOBS  and select a folder to save this ZIP file.</a:t>
            </a:r>
          </a:p>
          <a:p>
            <a:pPr marL="0" indent="0">
              <a:buNone/>
            </a:pPr>
            <a:r>
              <a:rPr lang="en-US" sz="2000" b="1" dirty="0">
                <a:solidFill>
                  <a:schemeClr val="tx1"/>
                </a:solidFill>
              </a:rPr>
              <a:t>3. Extract all the files from ZIP.</a:t>
            </a:r>
          </a:p>
          <a:p>
            <a:pPr marL="0" indent="0">
              <a:buNone/>
            </a:pPr>
            <a:r>
              <a:rPr lang="en-US" sz="2000" b="1" dirty="0">
                <a:solidFill>
                  <a:schemeClr val="tx1"/>
                </a:solidFill>
              </a:rPr>
              <a:t>4. Once SD card has been formatted, drag all the files in the extracted NOOBS folder and drop them onto the SD card drive.</a:t>
            </a:r>
          </a:p>
          <a:p>
            <a:pPr marL="0" indent="0">
              <a:buNone/>
            </a:pPr>
            <a:r>
              <a:rPr lang="en-US" sz="2000" b="1" dirty="0">
                <a:solidFill>
                  <a:schemeClr val="tx1"/>
                </a:solidFill>
              </a:rPr>
              <a:t>5. The necessary files will then be transferred to the SD card.</a:t>
            </a:r>
          </a:p>
          <a:p>
            <a:pPr marL="0" indent="0">
              <a:buNone/>
            </a:pPr>
            <a:r>
              <a:rPr lang="en-US" sz="2000" b="1" dirty="0">
                <a:solidFill>
                  <a:schemeClr val="tx1"/>
                </a:solidFill>
              </a:rPr>
              <a:t>6. When this process has finished, safely remove the SD card and insert it into the Raspberry Pi.</a:t>
            </a: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43</a:t>
            </a:fld>
            <a:endParaRPr lang="en-US" dirty="0"/>
          </a:p>
        </p:txBody>
      </p:sp>
    </p:spTree>
    <p:extLst>
      <p:ext uri="{BB962C8B-B14F-4D97-AF65-F5344CB8AC3E}">
        <p14:creationId xmlns:p14="http://schemas.microsoft.com/office/powerpoint/2010/main" val="23139292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000" b="1" dirty="0">
                <a:solidFill>
                  <a:schemeClr val="tx1"/>
                </a:solidFill>
              </a:rPr>
              <a:t>First Boot:</a:t>
            </a:r>
          </a:p>
          <a:p>
            <a:r>
              <a:rPr lang="en-US" sz="2000" b="1" dirty="0">
                <a:solidFill>
                  <a:schemeClr val="tx1"/>
                </a:solidFill>
              </a:rPr>
              <a:t>I. Plug in the keyboard, mouse, and monitor cables.</a:t>
            </a:r>
          </a:p>
          <a:p>
            <a:r>
              <a:rPr lang="en-US" sz="2000" b="1" dirty="0">
                <a:solidFill>
                  <a:schemeClr val="tx1"/>
                </a:solidFill>
              </a:rPr>
              <a:t>2. Now plug the USB cable into the Raspberry pi.</a:t>
            </a:r>
          </a:p>
          <a:p>
            <a:r>
              <a:rPr lang="en-US" sz="2000" b="1" dirty="0">
                <a:solidFill>
                  <a:schemeClr val="tx1"/>
                </a:solidFill>
              </a:rPr>
              <a:t>3. Now Raspberry Pi will boot, and a window will appear with a list of different operating systems that we can install. We recommend using Raspbian- tick the box next to Raspbian and clicking on install.</a:t>
            </a:r>
          </a:p>
          <a:p>
            <a:r>
              <a:rPr lang="en-US" sz="2000" b="1" dirty="0">
                <a:solidFill>
                  <a:schemeClr val="tx1"/>
                </a:solidFill>
              </a:rPr>
              <a:t>4. Raspbian will then run through its installation process. Note that this can take a while.</a:t>
            </a:r>
          </a:p>
          <a:p>
            <a:r>
              <a:rPr lang="en-US" sz="2000" b="1" dirty="0">
                <a:solidFill>
                  <a:schemeClr val="tx1"/>
                </a:solidFill>
              </a:rPr>
              <a:t>5. When the install process has completed, the Raspberry pi configuration menu (</a:t>
            </a:r>
            <a:r>
              <a:rPr lang="en-US" sz="2000" b="1" dirty="0" err="1">
                <a:solidFill>
                  <a:schemeClr val="tx1"/>
                </a:solidFill>
              </a:rPr>
              <a:t>raspi</a:t>
            </a:r>
            <a:r>
              <a:rPr lang="en-US" sz="2000" b="1" dirty="0">
                <a:solidFill>
                  <a:schemeClr val="tx1"/>
                </a:solidFill>
              </a:rPr>
              <a:t>-config) will load. Here we should set the time and date for our region, enable a Raspberry pi camera board, or even create users.</a:t>
            </a: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44</a:t>
            </a:fld>
            <a:endParaRPr lang="en-US" dirty="0"/>
          </a:p>
        </p:txBody>
      </p:sp>
    </p:spTree>
    <p:extLst>
      <p:ext uri="{BB962C8B-B14F-4D97-AF65-F5344CB8AC3E}">
        <p14:creationId xmlns:p14="http://schemas.microsoft.com/office/powerpoint/2010/main" val="36653895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000" b="1" dirty="0">
                <a:solidFill>
                  <a:schemeClr val="tx1"/>
                </a:solidFill>
              </a:rPr>
              <a:t>LOGIN Information:</a:t>
            </a:r>
          </a:p>
          <a:p>
            <a:r>
              <a:rPr lang="en-US" sz="2000" b="1" dirty="0">
                <a:solidFill>
                  <a:schemeClr val="tx1"/>
                </a:solidFill>
              </a:rPr>
              <a:t>The default login for Raspbian is username "pi" with the password "raspberry". To load the graphical user interface, type "</a:t>
            </a:r>
            <a:r>
              <a:rPr lang="en-US" sz="2000" b="1" dirty="0" err="1">
                <a:solidFill>
                  <a:schemeClr val="tx1"/>
                </a:solidFill>
              </a:rPr>
              <a:t>startx</a:t>
            </a:r>
            <a:r>
              <a:rPr lang="en-US" sz="2000" b="1" dirty="0">
                <a:solidFill>
                  <a:schemeClr val="tx1"/>
                </a:solidFill>
              </a:rPr>
              <a:t>" and press "Enter".</a:t>
            </a: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45</a:t>
            </a:fld>
            <a:endParaRPr lang="en-US" dirty="0"/>
          </a:p>
        </p:txBody>
      </p:sp>
    </p:spTree>
    <p:extLst>
      <p:ext uri="{BB962C8B-B14F-4D97-AF65-F5344CB8AC3E}">
        <p14:creationId xmlns:p14="http://schemas.microsoft.com/office/powerpoint/2010/main" val="18624424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000" b="1" dirty="0">
                <a:solidFill>
                  <a:srgbClr val="0070C0"/>
                </a:solidFill>
              </a:rPr>
              <a:t>Raspberry Pi Operating systems Installation using Raspberry Pi Imager </a:t>
            </a:r>
          </a:p>
          <a:p>
            <a:r>
              <a:rPr lang="en-US" sz="2000" b="1" dirty="0">
                <a:solidFill>
                  <a:schemeClr val="tx1"/>
                </a:solidFill>
              </a:rPr>
              <a:t>Raspberry Pi Imager is the quick and easy way to install Raspberry Pi OS and other operating systems to a microSD card, ready to use with y Raspberry Pi. </a:t>
            </a:r>
          </a:p>
          <a:p>
            <a:r>
              <a:rPr lang="en-US" sz="2000" b="1" dirty="0">
                <a:solidFill>
                  <a:schemeClr val="tx1"/>
                </a:solidFill>
              </a:rPr>
              <a:t>Download and install Raspberry Pi Imager to a computer with an SD card reader. </a:t>
            </a:r>
          </a:p>
          <a:p>
            <a:r>
              <a:rPr lang="en-US" sz="2000" b="1" dirty="0">
                <a:solidFill>
                  <a:schemeClr val="tx1"/>
                </a:solidFill>
              </a:rPr>
              <a:t>Put the SD card that will be used with Raspberry Pi into the reader and run Raspberry Pi Imager.</a:t>
            </a:r>
          </a:p>
          <a:p>
            <a:r>
              <a:rPr lang="en-US" sz="2000" b="1" dirty="0">
                <a:solidFill>
                  <a:schemeClr val="tx1"/>
                </a:solidFill>
              </a:rPr>
              <a:t>First format the SD card with Erase option.</a:t>
            </a:r>
          </a:p>
          <a:p>
            <a:r>
              <a:rPr lang="en-US" sz="2000" b="1" dirty="0">
                <a:solidFill>
                  <a:schemeClr val="tx1"/>
                </a:solidFill>
              </a:rPr>
              <a:t>Choose the Operating system to be installed and choose the storage location and Click on Write.</a:t>
            </a:r>
            <a:endParaRPr lang="en-US" sz="2000"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46</a:t>
            </a:fld>
            <a:endParaRPr lang="en-US" dirty="0"/>
          </a:p>
        </p:txBody>
      </p:sp>
    </p:spTree>
    <p:extLst>
      <p:ext uri="{BB962C8B-B14F-4D97-AF65-F5344CB8AC3E}">
        <p14:creationId xmlns:p14="http://schemas.microsoft.com/office/powerpoint/2010/main" val="40349563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B61FB-4F06-4D8D-8296-5E97E2D31F46}"/>
              </a:ext>
            </a:extLst>
          </p:cNvPr>
          <p:cNvSpPr>
            <a:spLocks noGrp="1"/>
          </p:cNvSpPr>
          <p:nvPr>
            <p:ph type="title"/>
          </p:nvPr>
        </p:nvSpPr>
        <p:spPr>
          <a:xfrm>
            <a:off x="2592925" y="624110"/>
            <a:ext cx="8911687" cy="661765"/>
          </a:xfrm>
        </p:spPr>
        <p:txBody>
          <a:bodyPr/>
          <a:lstStyle/>
          <a:p>
            <a:endParaRPr lang="en-IN"/>
          </a:p>
        </p:txBody>
      </p:sp>
      <p:sp>
        <p:nvSpPr>
          <p:cNvPr id="4" name="Footer Placeholder 3">
            <a:extLst>
              <a:ext uri="{FF2B5EF4-FFF2-40B4-BE49-F238E27FC236}">
                <a16:creationId xmlns:a16="http://schemas.microsoft.com/office/drawing/2014/main" id="{E4CAB6E2-2789-471A-AF6D-EE84C6CC1B0C}"/>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3D8AB6DD-A4D3-4489-8B60-C89818CA05DC}"/>
              </a:ext>
            </a:extLst>
          </p:cNvPr>
          <p:cNvSpPr>
            <a:spLocks noGrp="1"/>
          </p:cNvSpPr>
          <p:nvPr>
            <p:ph type="sldNum" sz="quarter" idx="12"/>
          </p:nvPr>
        </p:nvSpPr>
        <p:spPr/>
        <p:txBody>
          <a:bodyPr/>
          <a:lstStyle/>
          <a:p>
            <a:fld id="{D57F1E4F-1CFF-5643-939E-217C01CDF565}" type="slidenum">
              <a:rPr lang="en-US" smtClean="0"/>
              <a:pPr/>
              <a:t>47</a:t>
            </a:fld>
            <a:endParaRPr lang="en-US" dirty="0"/>
          </a:p>
        </p:txBody>
      </p:sp>
      <p:pic>
        <p:nvPicPr>
          <p:cNvPr id="9" name="Picture 8">
            <a:extLst>
              <a:ext uri="{FF2B5EF4-FFF2-40B4-BE49-F238E27FC236}">
                <a16:creationId xmlns:a16="http://schemas.microsoft.com/office/drawing/2014/main" id="{5980CB8B-2405-4B42-8BFB-3FE2F8891465}"/>
              </a:ext>
            </a:extLst>
          </p:cNvPr>
          <p:cNvPicPr>
            <a:picLocks noChangeAspect="1"/>
          </p:cNvPicPr>
          <p:nvPr/>
        </p:nvPicPr>
        <p:blipFill>
          <a:blip r:embed="rId2"/>
          <a:stretch>
            <a:fillRect/>
          </a:stretch>
        </p:blipFill>
        <p:spPr>
          <a:xfrm>
            <a:off x="1698222" y="533057"/>
            <a:ext cx="10354838" cy="5700833"/>
          </a:xfrm>
          <a:prstGeom prst="rect">
            <a:avLst/>
          </a:prstGeom>
        </p:spPr>
      </p:pic>
    </p:spTree>
    <p:extLst>
      <p:ext uri="{BB962C8B-B14F-4D97-AF65-F5344CB8AC3E}">
        <p14:creationId xmlns:p14="http://schemas.microsoft.com/office/powerpoint/2010/main" val="224147423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B61FB-4F06-4D8D-8296-5E97E2D31F46}"/>
              </a:ext>
            </a:extLst>
          </p:cNvPr>
          <p:cNvSpPr>
            <a:spLocks noGrp="1"/>
          </p:cNvSpPr>
          <p:nvPr>
            <p:ph type="title"/>
          </p:nvPr>
        </p:nvSpPr>
        <p:spPr>
          <a:xfrm>
            <a:off x="2592925" y="624110"/>
            <a:ext cx="8911687" cy="661765"/>
          </a:xfrm>
        </p:spPr>
        <p:txBody>
          <a:bodyPr/>
          <a:lstStyle/>
          <a:p>
            <a:endParaRPr lang="en-IN"/>
          </a:p>
        </p:txBody>
      </p:sp>
      <p:sp>
        <p:nvSpPr>
          <p:cNvPr id="4" name="Footer Placeholder 3">
            <a:extLst>
              <a:ext uri="{FF2B5EF4-FFF2-40B4-BE49-F238E27FC236}">
                <a16:creationId xmlns:a16="http://schemas.microsoft.com/office/drawing/2014/main" id="{E4CAB6E2-2789-471A-AF6D-EE84C6CC1B0C}"/>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3D8AB6DD-A4D3-4489-8B60-C89818CA05DC}"/>
              </a:ext>
            </a:extLst>
          </p:cNvPr>
          <p:cNvSpPr>
            <a:spLocks noGrp="1"/>
          </p:cNvSpPr>
          <p:nvPr>
            <p:ph type="sldNum" sz="quarter" idx="12"/>
          </p:nvPr>
        </p:nvSpPr>
        <p:spPr/>
        <p:txBody>
          <a:bodyPr/>
          <a:lstStyle/>
          <a:p>
            <a:fld id="{D57F1E4F-1CFF-5643-939E-217C01CDF565}" type="slidenum">
              <a:rPr lang="en-US" smtClean="0"/>
              <a:pPr/>
              <a:t>48</a:t>
            </a:fld>
            <a:endParaRPr lang="en-US" dirty="0"/>
          </a:p>
        </p:txBody>
      </p:sp>
      <p:pic>
        <p:nvPicPr>
          <p:cNvPr id="6" name="Picture 5">
            <a:extLst>
              <a:ext uri="{FF2B5EF4-FFF2-40B4-BE49-F238E27FC236}">
                <a16:creationId xmlns:a16="http://schemas.microsoft.com/office/drawing/2014/main" id="{612BD43D-EDAE-49A7-BF43-2A61F48A6B36}"/>
              </a:ext>
            </a:extLst>
          </p:cNvPr>
          <p:cNvPicPr>
            <a:picLocks noChangeAspect="1"/>
          </p:cNvPicPr>
          <p:nvPr/>
        </p:nvPicPr>
        <p:blipFill>
          <a:blip r:embed="rId2"/>
          <a:stretch>
            <a:fillRect/>
          </a:stretch>
        </p:blipFill>
        <p:spPr>
          <a:xfrm>
            <a:off x="1982789" y="398832"/>
            <a:ext cx="9677399" cy="6300767"/>
          </a:xfrm>
          <a:prstGeom prst="rect">
            <a:avLst/>
          </a:prstGeom>
        </p:spPr>
      </p:pic>
    </p:spTree>
    <p:extLst>
      <p:ext uri="{BB962C8B-B14F-4D97-AF65-F5344CB8AC3E}">
        <p14:creationId xmlns:p14="http://schemas.microsoft.com/office/powerpoint/2010/main" val="4893931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49</a:t>
            </a:fld>
            <a:endParaRPr lang="en-US" dirty="0"/>
          </a:p>
        </p:txBody>
      </p:sp>
      <p:sp>
        <p:nvSpPr>
          <p:cNvPr id="9" name="TextBox 8">
            <a:extLst>
              <a:ext uri="{FF2B5EF4-FFF2-40B4-BE49-F238E27FC236}">
                <a16:creationId xmlns:a16="http://schemas.microsoft.com/office/drawing/2014/main" id="{32A656EE-CB93-4D06-8FEC-C3B6A321BBEB}"/>
              </a:ext>
            </a:extLst>
          </p:cNvPr>
          <p:cNvSpPr txBox="1"/>
          <p:nvPr/>
        </p:nvSpPr>
        <p:spPr>
          <a:xfrm>
            <a:off x="2295525" y="811357"/>
            <a:ext cx="6096000" cy="461665"/>
          </a:xfrm>
          <a:prstGeom prst="rect">
            <a:avLst/>
          </a:prstGeom>
          <a:noFill/>
        </p:spPr>
        <p:txBody>
          <a:bodyPr wrap="square">
            <a:spAutoFit/>
          </a:bodyPr>
          <a:lstStyle/>
          <a:p>
            <a:r>
              <a:rPr lang="en-IN" sz="2400" b="1" dirty="0">
                <a:solidFill>
                  <a:srgbClr val="0070C0"/>
                </a:solidFill>
              </a:rPr>
              <a:t>Program 1: Blinking an LED</a:t>
            </a:r>
          </a:p>
        </p:txBody>
      </p:sp>
      <p:pic>
        <p:nvPicPr>
          <p:cNvPr id="11" name="Picture 10">
            <a:extLst>
              <a:ext uri="{FF2B5EF4-FFF2-40B4-BE49-F238E27FC236}">
                <a16:creationId xmlns:a16="http://schemas.microsoft.com/office/drawing/2014/main" id="{33D7D4A2-7FCB-4B71-981C-8E5976F86672}"/>
              </a:ext>
            </a:extLst>
          </p:cNvPr>
          <p:cNvPicPr>
            <a:picLocks noChangeAspect="1"/>
          </p:cNvPicPr>
          <p:nvPr/>
        </p:nvPicPr>
        <p:blipFill>
          <a:blip r:embed="rId2"/>
          <a:stretch>
            <a:fillRect/>
          </a:stretch>
        </p:blipFill>
        <p:spPr>
          <a:xfrm>
            <a:off x="2125763" y="1398917"/>
            <a:ext cx="6435524" cy="4669766"/>
          </a:xfrm>
          <a:prstGeom prst="rect">
            <a:avLst/>
          </a:prstGeom>
        </p:spPr>
      </p:pic>
      <p:sp>
        <p:nvSpPr>
          <p:cNvPr id="13" name="TextBox 12">
            <a:extLst>
              <a:ext uri="{FF2B5EF4-FFF2-40B4-BE49-F238E27FC236}">
                <a16:creationId xmlns:a16="http://schemas.microsoft.com/office/drawing/2014/main" id="{A8EEBD12-0738-4142-9684-7AFC150C00A6}"/>
              </a:ext>
            </a:extLst>
          </p:cNvPr>
          <p:cNvSpPr txBox="1"/>
          <p:nvPr/>
        </p:nvSpPr>
        <p:spPr>
          <a:xfrm>
            <a:off x="2295525" y="223797"/>
            <a:ext cx="6096000" cy="461665"/>
          </a:xfrm>
          <a:prstGeom prst="rect">
            <a:avLst/>
          </a:prstGeom>
          <a:noFill/>
        </p:spPr>
        <p:txBody>
          <a:bodyPr wrap="square">
            <a:spAutoFit/>
          </a:bodyPr>
          <a:lstStyle/>
          <a:p>
            <a:r>
              <a:rPr lang="en-IN" sz="2400" b="1" dirty="0">
                <a:solidFill>
                  <a:srgbClr val="FFC000"/>
                </a:solidFill>
              </a:rPr>
              <a:t>Programming Raspberry Pi with Python</a:t>
            </a:r>
          </a:p>
        </p:txBody>
      </p:sp>
    </p:spTree>
    <p:extLst>
      <p:ext uri="{BB962C8B-B14F-4D97-AF65-F5344CB8AC3E}">
        <p14:creationId xmlns:p14="http://schemas.microsoft.com/office/powerpoint/2010/main" val="2092854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075A844-35C3-46B0-AE7D-B9B41D35FFBE}"/>
              </a:ext>
            </a:extLst>
          </p:cNvPr>
          <p:cNvSpPr>
            <a:spLocks noGrp="1"/>
          </p:cNvSpPr>
          <p:nvPr>
            <p:ph idx="1"/>
          </p:nvPr>
        </p:nvSpPr>
        <p:spPr>
          <a:xfrm>
            <a:off x="2589212" y="970344"/>
            <a:ext cx="8915400" cy="5530589"/>
          </a:xfrm>
        </p:spPr>
        <p:txBody>
          <a:bodyPr>
            <a:noAutofit/>
          </a:bodyPr>
          <a:lstStyle/>
          <a:p>
            <a:pPr marL="0" indent="0">
              <a:buNone/>
            </a:pPr>
            <a:r>
              <a:rPr lang="en-US" sz="2000" b="1" dirty="0">
                <a:solidFill>
                  <a:srgbClr val="FF0000"/>
                </a:solidFill>
              </a:rPr>
              <a:t>1.	Reset Button </a:t>
            </a:r>
            <a:r>
              <a:rPr lang="en-US" sz="2000" b="1" dirty="0">
                <a:solidFill>
                  <a:schemeClr val="tx1"/>
                </a:solidFill>
              </a:rPr>
              <a:t>– This will restart any code that is loaded to the Arduino board</a:t>
            </a:r>
          </a:p>
          <a:p>
            <a:pPr marL="0" indent="0">
              <a:buNone/>
            </a:pPr>
            <a:r>
              <a:rPr lang="en-US" sz="2000" b="1" dirty="0">
                <a:solidFill>
                  <a:srgbClr val="FF0000"/>
                </a:solidFill>
              </a:rPr>
              <a:t>2.	AREF </a:t>
            </a:r>
            <a:r>
              <a:rPr lang="en-US" sz="2000" b="1" dirty="0">
                <a:solidFill>
                  <a:schemeClr val="tx1"/>
                </a:solidFill>
              </a:rPr>
              <a:t>– Stands for “Analog Reference” and is used to set an external reference voltage</a:t>
            </a:r>
          </a:p>
          <a:p>
            <a:pPr marL="0" indent="0">
              <a:buNone/>
            </a:pPr>
            <a:r>
              <a:rPr lang="en-US" sz="2000" b="1" dirty="0">
                <a:solidFill>
                  <a:srgbClr val="FF0000"/>
                </a:solidFill>
              </a:rPr>
              <a:t>3.	Ground Pin </a:t>
            </a:r>
            <a:r>
              <a:rPr lang="en-US" sz="2000" b="1" dirty="0">
                <a:solidFill>
                  <a:schemeClr val="tx1"/>
                </a:solidFill>
              </a:rPr>
              <a:t>– There are a few ground pins on the Arduino and they all work the same</a:t>
            </a:r>
          </a:p>
          <a:p>
            <a:pPr marL="0" indent="0">
              <a:buNone/>
            </a:pPr>
            <a:r>
              <a:rPr lang="en-US" sz="2000" b="1" dirty="0">
                <a:solidFill>
                  <a:srgbClr val="FF0000"/>
                </a:solidFill>
              </a:rPr>
              <a:t>4.	Digital Input/Output </a:t>
            </a:r>
            <a:r>
              <a:rPr lang="en-US" sz="2000" b="1" dirty="0">
                <a:solidFill>
                  <a:schemeClr val="tx1"/>
                </a:solidFill>
              </a:rPr>
              <a:t>– Pins 0-13 can be used for digital input or output</a:t>
            </a:r>
          </a:p>
          <a:p>
            <a:pPr marL="0" indent="0">
              <a:buNone/>
            </a:pPr>
            <a:r>
              <a:rPr lang="en-US" sz="2000" b="1" dirty="0">
                <a:solidFill>
                  <a:srgbClr val="FF0000"/>
                </a:solidFill>
              </a:rPr>
              <a:t>5.	PWM </a:t>
            </a:r>
            <a:r>
              <a:rPr lang="en-US" sz="2000" b="1" dirty="0">
                <a:solidFill>
                  <a:schemeClr val="tx1"/>
                </a:solidFill>
              </a:rPr>
              <a:t>– The pins marked with the (~) symbol can simulate analog output</a:t>
            </a:r>
          </a:p>
          <a:p>
            <a:pPr marL="0" indent="0">
              <a:buNone/>
            </a:pPr>
            <a:r>
              <a:rPr lang="en-US" sz="2000" b="1" dirty="0">
                <a:solidFill>
                  <a:srgbClr val="FF0000"/>
                </a:solidFill>
              </a:rPr>
              <a:t>6.	USB Connection </a:t>
            </a:r>
            <a:r>
              <a:rPr lang="en-US" sz="2000" b="1" dirty="0">
                <a:solidFill>
                  <a:schemeClr val="tx1"/>
                </a:solidFill>
              </a:rPr>
              <a:t>– Used for powering up your Arduino and uploading sketches</a:t>
            </a:r>
          </a:p>
          <a:p>
            <a:pPr marL="0" indent="0">
              <a:buNone/>
            </a:pPr>
            <a:r>
              <a:rPr lang="en-US" sz="2000" b="1" dirty="0">
                <a:solidFill>
                  <a:srgbClr val="FF0000"/>
                </a:solidFill>
              </a:rPr>
              <a:t>7.	TX/RX </a:t>
            </a:r>
            <a:r>
              <a:rPr lang="en-US" sz="2000" b="1" dirty="0">
                <a:solidFill>
                  <a:schemeClr val="tx1"/>
                </a:solidFill>
              </a:rPr>
              <a:t>– Transmit and receive data indication LEDs</a:t>
            </a:r>
          </a:p>
          <a:p>
            <a:pPr marL="0" indent="0">
              <a:buNone/>
            </a:pPr>
            <a:endParaRPr lang="en-IN" sz="2000" b="1" dirty="0">
              <a:solidFill>
                <a:schemeClr val="tx1"/>
              </a:solidFill>
            </a:endParaRPr>
          </a:p>
        </p:txBody>
      </p:sp>
      <p:sp>
        <p:nvSpPr>
          <p:cNvPr id="4" name="Footer Placeholder 3">
            <a:extLst>
              <a:ext uri="{FF2B5EF4-FFF2-40B4-BE49-F238E27FC236}">
                <a16:creationId xmlns:a16="http://schemas.microsoft.com/office/drawing/2014/main" id="{D8B257A5-BC75-4678-BB99-C9144E7A6FFA}"/>
              </a:ext>
            </a:extLst>
          </p:cNvPr>
          <p:cNvSpPr>
            <a:spLocks noGrp="1"/>
          </p:cNvSpPr>
          <p:nvPr>
            <p:ph type="ftr" sz="quarter" idx="11"/>
          </p:nvPr>
        </p:nvSpPr>
        <p:spPr/>
        <p:txBody>
          <a:bodyPr/>
          <a:lstStyle/>
          <a:p>
            <a:r>
              <a:rPr lang="en-US" dirty="0"/>
              <a:t>Prasanna Kumar M, Assistant </a:t>
            </a:r>
            <a:r>
              <a:rPr lang="en-US" dirty="0" err="1"/>
              <a:t>Professo</a:t>
            </a:r>
            <a:r>
              <a:rPr lang="en-US" dirty="0"/>
              <a:t>  r, Dept of ISE, SSIT </a:t>
            </a:r>
            <a:r>
              <a:rPr lang="en-US" dirty="0" err="1"/>
              <a:t>Tumakuru</a:t>
            </a:r>
            <a:endParaRPr lang="en-US" dirty="0"/>
          </a:p>
        </p:txBody>
      </p:sp>
      <p:sp>
        <p:nvSpPr>
          <p:cNvPr id="5" name="Slide Number Placeholder 4">
            <a:extLst>
              <a:ext uri="{FF2B5EF4-FFF2-40B4-BE49-F238E27FC236}">
                <a16:creationId xmlns:a16="http://schemas.microsoft.com/office/drawing/2014/main" id="{387835CE-B195-4503-89BD-4CEB688052B3}"/>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8831978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50</a:t>
            </a:fld>
            <a:endParaRPr lang="en-US" dirty="0"/>
          </a:p>
        </p:txBody>
      </p:sp>
      <p:pic>
        <p:nvPicPr>
          <p:cNvPr id="7" name="Picture 6">
            <a:extLst>
              <a:ext uri="{FF2B5EF4-FFF2-40B4-BE49-F238E27FC236}">
                <a16:creationId xmlns:a16="http://schemas.microsoft.com/office/drawing/2014/main" id="{D3890627-BA58-45FE-8856-E172B97B4A8C}"/>
              </a:ext>
            </a:extLst>
          </p:cNvPr>
          <p:cNvPicPr>
            <a:picLocks noChangeAspect="1"/>
          </p:cNvPicPr>
          <p:nvPr/>
        </p:nvPicPr>
        <p:blipFill>
          <a:blip r:embed="rId2"/>
          <a:stretch>
            <a:fillRect/>
          </a:stretch>
        </p:blipFill>
        <p:spPr>
          <a:xfrm>
            <a:off x="2427669" y="970344"/>
            <a:ext cx="7687881" cy="5223834"/>
          </a:xfrm>
          <a:prstGeom prst="rect">
            <a:avLst/>
          </a:prstGeom>
        </p:spPr>
      </p:pic>
    </p:spTree>
    <p:extLst>
      <p:ext uri="{BB962C8B-B14F-4D97-AF65-F5344CB8AC3E}">
        <p14:creationId xmlns:p14="http://schemas.microsoft.com/office/powerpoint/2010/main" val="352336417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51</a:t>
            </a:fld>
            <a:endParaRPr lang="en-US" dirty="0"/>
          </a:p>
        </p:txBody>
      </p:sp>
      <p:pic>
        <p:nvPicPr>
          <p:cNvPr id="3" name="Picture 2">
            <a:extLst>
              <a:ext uri="{FF2B5EF4-FFF2-40B4-BE49-F238E27FC236}">
                <a16:creationId xmlns:a16="http://schemas.microsoft.com/office/drawing/2014/main" id="{351AC99A-E0CB-4FF3-A4C4-086AD594A439}"/>
              </a:ext>
            </a:extLst>
          </p:cNvPr>
          <p:cNvPicPr>
            <a:picLocks noChangeAspect="1"/>
          </p:cNvPicPr>
          <p:nvPr/>
        </p:nvPicPr>
        <p:blipFill>
          <a:blip r:embed="rId2"/>
          <a:stretch>
            <a:fillRect/>
          </a:stretch>
        </p:blipFill>
        <p:spPr>
          <a:xfrm>
            <a:off x="2721617" y="422628"/>
            <a:ext cx="5298433" cy="6416852"/>
          </a:xfrm>
          <a:prstGeom prst="rect">
            <a:avLst/>
          </a:prstGeom>
        </p:spPr>
      </p:pic>
    </p:spTree>
    <p:extLst>
      <p:ext uri="{BB962C8B-B14F-4D97-AF65-F5344CB8AC3E}">
        <p14:creationId xmlns:p14="http://schemas.microsoft.com/office/powerpoint/2010/main" val="202521367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52</a:t>
            </a:fld>
            <a:endParaRPr lang="en-US" dirty="0"/>
          </a:p>
        </p:txBody>
      </p:sp>
      <p:pic>
        <p:nvPicPr>
          <p:cNvPr id="6" name="Picture 5">
            <a:extLst>
              <a:ext uri="{FF2B5EF4-FFF2-40B4-BE49-F238E27FC236}">
                <a16:creationId xmlns:a16="http://schemas.microsoft.com/office/drawing/2014/main" id="{E3CC605C-DE2A-4963-B805-C3E09B199DC9}"/>
              </a:ext>
            </a:extLst>
          </p:cNvPr>
          <p:cNvPicPr>
            <a:picLocks noChangeAspect="1"/>
          </p:cNvPicPr>
          <p:nvPr/>
        </p:nvPicPr>
        <p:blipFill>
          <a:blip r:embed="rId2"/>
          <a:stretch>
            <a:fillRect/>
          </a:stretch>
        </p:blipFill>
        <p:spPr>
          <a:xfrm>
            <a:off x="2038011" y="523575"/>
            <a:ext cx="8289587" cy="2802238"/>
          </a:xfrm>
          <a:prstGeom prst="rect">
            <a:avLst/>
          </a:prstGeom>
        </p:spPr>
      </p:pic>
      <p:pic>
        <p:nvPicPr>
          <p:cNvPr id="8" name="Picture 7">
            <a:extLst>
              <a:ext uri="{FF2B5EF4-FFF2-40B4-BE49-F238E27FC236}">
                <a16:creationId xmlns:a16="http://schemas.microsoft.com/office/drawing/2014/main" id="{0E24F5EA-33C5-4C0B-83FD-225FAC2737C1}"/>
              </a:ext>
            </a:extLst>
          </p:cNvPr>
          <p:cNvPicPr>
            <a:picLocks noChangeAspect="1"/>
          </p:cNvPicPr>
          <p:nvPr/>
        </p:nvPicPr>
        <p:blipFill>
          <a:blip r:embed="rId3"/>
          <a:stretch>
            <a:fillRect/>
          </a:stretch>
        </p:blipFill>
        <p:spPr>
          <a:xfrm>
            <a:off x="2027237" y="3325813"/>
            <a:ext cx="8278813" cy="3498288"/>
          </a:xfrm>
          <a:prstGeom prst="rect">
            <a:avLst/>
          </a:prstGeom>
        </p:spPr>
      </p:pic>
    </p:spTree>
    <p:extLst>
      <p:ext uri="{BB962C8B-B14F-4D97-AF65-F5344CB8AC3E}">
        <p14:creationId xmlns:p14="http://schemas.microsoft.com/office/powerpoint/2010/main" val="25951489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53</a:t>
            </a:fld>
            <a:endParaRPr lang="en-US" dirty="0"/>
          </a:p>
        </p:txBody>
      </p:sp>
      <p:pic>
        <p:nvPicPr>
          <p:cNvPr id="6" name="Picture 5">
            <a:extLst>
              <a:ext uri="{FF2B5EF4-FFF2-40B4-BE49-F238E27FC236}">
                <a16:creationId xmlns:a16="http://schemas.microsoft.com/office/drawing/2014/main" id="{5A7D81B1-6C2B-4F1D-B52B-C3D0B4DF19C4}"/>
              </a:ext>
            </a:extLst>
          </p:cNvPr>
          <p:cNvPicPr>
            <a:picLocks noChangeAspect="1"/>
          </p:cNvPicPr>
          <p:nvPr/>
        </p:nvPicPr>
        <p:blipFill>
          <a:blip r:embed="rId2"/>
          <a:stretch>
            <a:fillRect/>
          </a:stretch>
        </p:blipFill>
        <p:spPr>
          <a:xfrm>
            <a:off x="1773787" y="264258"/>
            <a:ext cx="9886401" cy="6329483"/>
          </a:xfrm>
          <a:prstGeom prst="rect">
            <a:avLst/>
          </a:prstGeom>
        </p:spPr>
      </p:pic>
    </p:spTree>
    <p:extLst>
      <p:ext uri="{BB962C8B-B14F-4D97-AF65-F5344CB8AC3E}">
        <p14:creationId xmlns:p14="http://schemas.microsoft.com/office/powerpoint/2010/main" val="239755308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54</a:t>
            </a:fld>
            <a:endParaRPr lang="en-US" dirty="0"/>
          </a:p>
        </p:txBody>
      </p:sp>
      <p:pic>
        <p:nvPicPr>
          <p:cNvPr id="3" name="Picture 2">
            <a:extLst>
              <a:ext uri="{FF2B5EF4-FFF2-40B4-BE49-F238E27FC236}">
                <a16:creationId xmlns:a16="http://schemas.microsoft.com/office/drawing/2014/main" id="{02970308-31E4-4F1F-B29F-F0F754B3D21A}"/>
              </a:ext>
            </a:extLst>
          </p:cNvPr>
          <p:cNvPicPr>
            <a:picLocks noChangeAspect="1"/>
          </p:cNvPicPr>
          <p:nvPr/>
        </p:nvPicPr>
        <p:blipFill>
          <a:blip r:embed="rId2"/>
          <a:stretch>
            <a:fillRect/>
          </a:stretch>
        </p:blipFill>
        <p:spPr>
          <a:xfrm>
            <a:off x="2291545" y="787782"/>
            <a:ext cx="8195479" cy="5972219"/>
          </a:xfrm>
          <a:prstGeom prst="rect">
            <a:avLst/>
          </a:prstGeom>
        </p:spPr>
      </p:pic>
      <p:sp>
        <p:nvSpPr>
          <p:cNvPr id="8" name="TextBox 7">
            <a:extLst>
              <a:ext uri="{FF2B5EF4-FFF2-40B4-BE49-F238E27FC236}">
                <a16:creationId xmlns:a16="http://schemas.microsoft.com/office/drawing/2014/main" id="{3A017298-55C4-4F26-8386-95B1D840DA44}"/>
              </a:ext>
            </a:extLst>
          </p:cNvPr>
          <p:cNvSpPr txBox="1"/>
          <p:nvPr/>
        </p:nvSpPr>
        <p:spPr>
          <a:xfrm>
            <a:off x="2171700" y="159382"/>
            <a:ext cx="6096000" cy="461665"/>
          </a:xfrm>
          <a:prstGeom prst="rect">
            <a:avLst/>
          </a:prstGeom>
          <a:noFill/>
        </p:spPr>
        <p:txBody>
          <a:bodyPr wrap="square">
            <a:spAutoFit/>
          </a:bodyPr>
          <a:lstStyle/>
          <a:p>
            <a:r>
              <a:rPr lang="en-IN" sz="2400" b="1" dirty="0">
                <a:solidFill>
                  <a:srgbClr val="0070C0"/>
                </a:solidFill>
              </a:rPr>
              <a:t>Program 2: Interacting with the user</a:t>
            </a:r>
          </a:p>
        </p:txBody>
      </p:sp>
    </p:spTree>
    <p:extLst>
      <p:ext uri="{BB962C8B-B14F-4D97-AF65-F5344CB8AC3E}">
        <p14:creationId xmlns:p14="http://schemas.microsoft.com/office/powerpoint/2010/main" val="4740905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55</a:t>
            </a:fld>
            <a:endParaRPr lang="en-US" dirty="0"/>
          </a:p>
        </p:txBody>
      </p:sp>
      <p:pic>
        <p:nvPicPr>
          <p:cNvPr id="6" name="Picture 5">
            <a:extLst>
              <a:ext uri="{FF2B5EF4-FFF2-40B4-BE49-F238E27FC236}">
                <a16:creationId xmlns:a16="http://schemas.microsoft.com/office/drawing/2014/main" id="{E26849D8-427F-4641-A770-8E6BC32603ED}"/>
              </a:ext>
            </a:extLst>
          </p:cNvPr>
          <p:cNvPicPr>
            <a:picLocks noChangeAspect="1"/>
          </p:cNvPicPr>
          <p:nvPr/>
        </p:nvPicPr>
        <p:blipFill>
          <a:blip r:embed="rId2"/>
          <a:stretch>
            <a:fillRect/>
          </a:stretch>
        </p:blipFill>
        <p:spPr>
          <a:xfrm>
            <a:off x="2292510" y="357067"/>
            <a:ext cx="6737189" cy="6407149"/>
          </a:xfrm>
          <a:prstGeom prst="rect">
            <a:avLst/>
          </a:prstGeom>
        </p:spPr>
      </p:pic>
    </p:spTree>
    <p:extLst>
      <p:ext uri="{BB962C8B-B14F-4D97-AF65-F5344CB8AC3E}">
        <p14:creationId xmlns:p14="http://schemas.microsoft.com/office/powerpoint/2010/main" val="38027526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56</a:t>
            </a:fld>
            <a:endParaRPr lang="en-US" dirty="0"/>
          </a:p>
        </p:txBody>
      </p:sp>
      <p:pic>
        <p:nvPicPr>
          <p:cNvPr id="3" name="Picture 2">
            <a:extLst>
              <a:ext uri="{FF2B5EF4-FFF2-40B4-BE49-F238E27FC236}">
                <a16:creationId xmlns:a16="http://schemas.microsoft.com/office/drawing/2014/main" id="{EC5C61D6-6E37-470A-BD07-78B233C63279}"/>
              </a:ext>
            </a:extLst>
          </p:cNvPr>
          <p:cNvPicPr>
            <a:picLocks noChangeAspect="1"/>
          </p:cNvPicPr>
          <p:nvPr/>
        </p:nvPicPr>
        <p:blipFill>
          <a:blip r:embed="rId2"/>
          <a:stretch>
            <a:fillRect/>
          </a:stretch>
        </p:blipFill>
        <p:spPr>
          <a:xfrm>
            <a:off x="2589212" y="172272"/>
            <a:ext cx="5497513" cy="1296144"/>
          </a:xfrm>
          <a:prstGeom prst="rect">
            <a:avLst/>
          </a:prstGeom>
        </p:spPr>
      </p:pic>
      <p:pic>
        <p:nvPicPr>
          <p:cNvPr id="8" name="Picture 7">
            <a:extLst>
              <a:ext uri="{FF2B5EF4-FFF2-40B4-BE49-F238E27FC236}">
                <a16:creationId xmlns:a16="http://schemas.microsoft.com/office/drawing/2014/main" id="{6FD14393-6651-4DF8-BEB3-CDF12334B994}"/>
              </a:ext>
            </a:extLst>
          </p:cNvPr>
          <p:cNvPicPr>
            <a:picLocks noChangeAspect="1"/>
          </p:cNvPicPr>
          <p:nvPr/>
        </p:nvPicPr>
        <p:blipFill>
          <a:blip r:embed="rId3"/>
          <a:stretch>
            <a:fillRect/>
          </a:stretch>
        </p:blipFill>
        <p:spPr>
          <a:xfrm>
            <a:off x="2589212" y="1468416"/>
            <a:ext cx="7013576" cy="5299698"/>
          </a:xfrm>
          <a:prstGeom prst="rect">
            <a:avLst/>
          </a:prstGeom>
        </p:spPr>
      </p:pic>
    </p:spTree>
    <p:extLst>
      <p:ext uri="{BB962C8B-B14F-4D97-AF65-F5344CB8AC3E}">
        <p14:creationId xmlns:p14="http://schemas.microsoft.com/office/powerpoint/2010/main" val="67237010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57</a:t>
            </a:fld>
            <a:endParaRPr lang="en-US" dirty="0"/>
          </a:p>
        </p:txBody>
      </p:sp>
      <p:pic>
        <p:nvPicPr>
          <p:cNvPr id="3" name="Picture 2">
            <a:extLst>
              <a:ext uri="{FF2B5EF4-FFF2-40B4-BE49-F238E27FC236}">
                <a16:creationId xmlns:a16="http://schemas.microsoft.com/office/drawing/2014/main" id="{FA3D70C2-9F3C-40A2-A579-E5FDC48305D2}"/>
              </a:ext>
            </a:extLst>
          </p:cNvPr>
          <p:cNvPicPr>
            <a:picLocks noChangeAspect="1"/>
          </p:cNvPicPr>
          <p:nvPr/>
        </p:nvPicPr>
        <p:blipFill>
          <a:blip r:embed="rId2"/>
          <a:stretch>
            <a:fillRect/>
          </a:stretch>
        </p:blipFill>
        <p:spPr>
          <a:xfrm>
            <a:off x="2288170" y="640151"/>
            <a:ext cx="8046455" cy="6167969"/>
          </a:xfrm>
          <a:prstGeom prst="rect">
            <a:avLst/>
          </a:prstGeom>
        </p:spPr>
      </p:pic>
    </p:spTree>
    <p:extLst>
      <p:ext uri="{BB962C8B-B14F-4D97-AF65-F5344CB8AC3E}">
        <p14:creationId xmlns:p14="http://schemas.microsoft.com/office/powerpoint/2010/main" val="352392941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58</a:t>
            </a:fld>
            <a:endParaRPr lang="en-US" dirty="0"/>
          </a:p>
        </p:txBody>
      </p:sp>
      <p:sp>
        <p:nvSpPr>
          <p:cNvPr id="6" name="TextBox 5">
            <a:extLst>
              <a:ext uri="{FF2B5EF4-FFF2-40B4-BE49-F238E27FC236}">
                <a16:creationId xmlns:a16="http://schemas.microsoft.com/office/drawing/2014/main" id="{BDE96960-6D62-4E6C-8332-4F6B8E629AA8}"/>
              </a:ext>
            </a:extLst>
          </p:cNvPr>
          <p:cNvSpPr txBox="1"/>
          <p:nvPr/>
        </p:nvSpPr>
        <p:spPr>
          <a:xfrm>
            <a:off x="2066926" y="603116"/>
            <a:ext cx="3867150" cy="830997"/>
          </a:xfrm>
          <a:prstGeom prst="rect">
            <a:avLst/>
          </a:prstGeom>
          <a:noFill/>
        </p:spPr>
        <p:txBody>
          <a:bodyPr wrap="square">
            <a:spAutoFit/>
          </a:bodyPr>
          <a:lstStyle/>
          <a:p>
            <a:r>
              <a:rPr lang="en-IN" sz="2400" b="1" dirty="0">
                <a:solidFill>
                  <a:srgbClr val="0070C0"/>
                </a:solidFill>
              </a:rPr>
              <a:t>Program 3: Passive Infrared Sensor</a:t>
            </a:r>
          </a:p>
        </p:txBody>
      </p:sp>
      <p:pic>
        <p:nvPicPr>
          <p:cNvPr id="3" name="Picture 2">
            <a:extLst>
              <a:ext uri="{FF2B5EF4-FFF2-40B4-BE49-F238E27FC236}">
                <a16:creationId xmlns:a16="http://schemas.microsoft.com/office/drawing/2014/main" id="{A09983F3-2268-42F2-8DA6-D5332DAD9C21}"/>
              </a:ext>
            </a:extLst>
          </p:cNvPr>
          <p:cNvPicPr>
            <a:picLocks noChangeAspect="1"/>
          </p:cNvPicPr>
          <p:nvPr/>
        </p:nvPicPr>
        <p:blipFill>
          <a:blip r:embed="rId2"/>
          <a:stretch>
            <a:fillRect/>
          </a:stretch>
        </p:blipFill>
        <p:spPr>
          <a:xfrm>
            <a:off x="6149356" y="114300"/>
            <a:ext cx="4700534" cy="6743700"/>
          </a:xfrm>
          <a:prstGeom prst="rect">
            <a:avLst/>
          </a:prstGeom>
        </p:spPr>
      </p:pic>
      <p:sp>
        <p:nvSpPr>
          <p:cNvPr id="8" name="TextBox 7">
            <a:extLst>
              <a:ext uri="{FF2B5EF4-FFF2-40B4-BE49-F238E27FC236}">
                <a16:creationId xmlns:a16="http://schemas.microsoft.com/office/drawing/2014/main" id="{70413A5E-7F88-485D-B539-58250420483F}"/>
              </a:ext>
            </a:extLst>
          </p:cNvPr>
          <p:cNvSpPr txBox="1"/>
          <p:nvPr/>
        </p:nvSpPr>
        <p:spPr>
          <a:xfrm>
            <a:off x="952501" y="1650950"/>
            <a:ext cx="6096000" cy="2308324"/>
          </a:xfrm>
          <a:prstGeom prst="rect">
            <a:avLst/>
          </a:prstGeom>
          <a:noFill/>
        </p:spPr>
        <p:txBody>
          <a:bodyPr wrap="square">
            <a:spAutoFit/>
          </a:bodyPr>
          <a:lstStyle/>
          <a:p>
            <a:r>
              <a:rPr lang="en-US" dirty="0"/>
              <a:t>Connect the VCC and GND pins of the PIR Motion Sensor to +5V and GND pins of the Raspberry Pi. Connect the DATA Pin of the PIR Sensor to GPIO23 i.e. Physical Pin 7 of the Raspberry Pi.</a:t>
            </a:r>
          </a:p>
          <a:p>
            <a:endParaRPr lang="en-US" dirty="0"/>
          </a:p>
          <a:p>
            <a:r>
              <a:rPr lang="en-US" dirty="0"/>
              <a:t>A 5V Buzzer is connected to GPIO27 i.e. Physical Pin 18 of the Raspberry Pi. The other pin of the buzzer is connected to GND.</a:t>
            </a:r>
            <a:endParaRPr lang="en-IN" dirty="0"/>
          </a:p>
        </p:txBody>
      </p:sp>
    </p:spTree>
    <p:extLst>
      <p:ext uri="{BB962C8B-B14F-4D97-AF65-F5344CB8AC3E}">
        <p14:creationId xmlns:p14="http://schemas.microsoft.com/office/powerpoint/2010/main" val="8546810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59</a:t>
            </a:fld>
            <a:endParaRPr lang="en-US" dirty="0"/>
          </a:p>
        </p:txBody>
      </p:sp>
      <p:pic>
        <p:nvPicPr>
          <p:cNvPr id="6" name="Picture 5">
            <a:extLst>
              <a:ext uri="{FF2B5EF4-FFF2-40B4-BE49-F238E27FC236}">
                <a16:creationId xmlns:a16="http://schemas.microsoft.com/office/drawing/2014/main" id="{261127CE-A066-402F-B280-B1C57169D9F6}"/>
              </a:ext>
            </a:extLst>
          </p:cNvPr>
          <p:cNvPicPr>
            <a:picLocks noChangeAspect="1"/>
          </p:cNvPicPr>
          <p:nvPr/>
        </p:nvPicPr>
        <p:blipFill>
          <a:blip r:embed="rId2"/>
          <a:stretch>
            <a:fillRect/>
          </a:stretch>
        </p:blipFill>
        <p:spPr>
          <a:xfrm>
            <a:off x="2589212" y="229940"/>
            <a:ext cx="8335963" cy="1913102"/>
          </a:xfrm>
          <a:prstGeom prst="rect">
            <a:avLst/>
          </a:prstGeom>
        </p:spPr>
      </p:pic>
      <p:pic>
        <p:nvPicPr>
          <p:cNvPr id="9" name="Picture 8">
            <a:extLst>
              <a:ext uri="{FF2B5EF4-FFF2-40B4-BE49-F238E27FC236}">
                <a16:creationId xmlns:a16="http://schemas.microsoft.com/office/drawing/2014/main" id="{29E6ECF4-02D7-4E99-B0A3-3C41AA0F635E}"/>
              </a:ext>
            </a:extLst>
          </p:cNvPr>
          <p:cNvPicPr>
            <a:picLocks noChangeAspect="1"/>
          </p:cNvPicPr>
          <p:nvPr/>
        </p:nvPicPr>
        <p:blipFill>
          <a:blip r:embed="rId3"/>
          <a:stretch>
            <a:fillRect/>
          </a:stretch>
        </p:blipFill>
        <p:spPr>
          <a:xfrm>
            <a:off x="2589211" y="2143042"/>
            <a:ext cx="8335963" cy="3998948"/>
          </a:xfrm>
          <a:prstGeom prst="rect">
            <a:avLst/>
          </a:prstGeom>
        </p:spPr>
      </p:pic>
    </p:spTree>
    <p:extLst>
      <p:ext uri="{BB962C8B-B14F-4D97-AF65-F5344CB8AC3E}">
        <p14:creationId xmlns:p14="http://schemas.microsoft.com/office/powerpoint/2010/main" val="28776953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075A844-35C3-46B0-AE7D-B9B41D35FFBE}"/>
              </a:ext>
            </a:extLst>
          </p:cNvPr>
          <p:cNvSpPr>
            <a:spLocks noGrp="1"/>
          </p:cNvSpPr>
          <p:nvPr>
            <p:ph idx="1"/>
          </p:nvPr>
        </p:nvSpPr>
        <p:spPr>
          <a:xfrm>
            <a:off x="2589212" y="970344"/>
            <a:ext cx="8915400" cy="5165464"/>
          </a:xfrm>
        </p:spPr>
        <p:txBody>
          <a:bodyPr>
            <a:noAutofit/>
          </a:bodyPr>
          <a:lstStyle/>
          <a:p>
            <a:pPr marL="0" indent="0">
              <a:buNone/>
            </a:pPr>
            <a:r>
              <a:rPr lang="en-US" sz="2000" b="1" dirty="0">
                <a:solidFill>
                  <a:srgbClr val="FF0000"/>
                </a:solidFill>
              </a:rPr>
              <a:t>8.    ATmega Microcontroller </a:t>
            </a:r>
            <a:r>
              <a:rPr lang="en-US" sz="2000" b="1" dirty="0">
                <a:solidFill>
                  <a:schemeClr val="tx1"/>
                </a:solidFill>
              </a:rPr>
              <a:t>– This is the brains and is where the programs are stored</a:t>
            </a:r>
          </a:p>
          <a:p>
            <a:pPr marL="0" indent="0">
              <a:buNone/>
            </a:pPr>
            <a:r>
              <a:rPr lang="en-US" sz="2000" b="1" dirty="0">
                <a:solidFill>
                  <a:srgbClr val="FF0000"/>
                </a:solidFill>
              </a:rPr>
              <a:t>9.	Power LED Indicator </a:t>
            </a:r>
            <a:r>
              <a:rPr lang="en-US" sz="2000" b="1" dirty="0">
                <a:solidFill>
                  <a:schemeClr val="tx1"/>
                </a:solidFill>
              </a:rPr>
              <a:t>– This LED lights up anytime the board is plugged in a power source</a:t>
            </a:r>
          </a:p>
          <a:p>
            <a:pPr marL="0" indent="0">
              <a:buNone/>
            </a:pPr>
            <a:r>
              <a:rPr lang="en-US" sz="2000" b="1" dirty="0">
                <a:solidFill>
                  <a:srgbClr val="FF0000"/>
                </a:solidFill>
              </a:rPr>
              <a:t>10.	Voltage Regulator </a:t>
            </a:r>
            <a:r>
              <a:rPr lang="en-US" sz="2000" b="1" dirty="0">
                <a:solidFill>
                  <a:schemeClr val="tx1"/>
                </a:solidFill>
              </a:rPr>
              <a:t>– This controls the amount of voltage going into the Arduino board</a:t>
            </a:r>
          </a:p>
          <a:p>
            <a:pPr marL="0" indent="0">
              <a:buNone/>
            </a:pPr>
            <a:r>
              <a:rPr lang="en-US" sz="2000" b="1" dirty="0">
                <a:solidFill>
                  <a:srgbClr val="FF0000"/>
                </a:solidFill>
              </a:rPr>
              <a:t>11.	DC Power Barrel Jack  </a:t>
            </a:r>
            <a:r>
              <a:rPr lang="en-US" sz="2000" b="1" dirty="0">
                <a:solidFill>
                  <a:schemeClr val="tx1"/>
                </a:solidFill>
              </a:rPr>
              <a:t>– This is used for powering your Arduino with a power supply</a:t>
            </a:r>
          </a:p>
          <a:p>
            <a:pPr marL="0" indent="0">
              <a:buNone/>
            </a:pPr>
            <a:r>
              <a:rPr lang="en-US" sz="2000" b="1" dirty="0">
                <a:solidFill>
                  <a:srgbClr val="FF0000"/>
                </a:solidFill>
              </a:rPr>
              <a:t>12.	3.3V Pin </a:t>
            </a:r>
            <a:r>
              <a:rPr lang="en-US" sz="2000" b="1" dirty="0">
                <a:solidFill>
                  <a:schemeClr val="tx1"/>
                </a:solidFill>
              </a:rPr>
              <a:t>– This pin supplies 3.3 volts of power to your projects</a:t>
            </a:r>
          </a:p>
          <a:p>
            <a:pPr marL="0" indent="0">
              <a:buNone/>
            </a:pPr>
            <a:r>
              <a:rPr lang="en-US" sz="2000" b="1" dirty="0">
                <a:solidFill>
                  <a:srgbClr val="FF0000"/>
                </a:solidFill>
              </a:rPr>
              <a:t>13.	5V Pin </a:t>
            </a:r>
            <a:r>
              <a:rPr lang="en-US" sz="2000" b="1" dirty="0">
                <a:solidFill>
                  <a:schemeClr val="tx1"/>
                </a:solidFill>
              </a:rPr>
              <a:t>– This pin supplies 5 volts of power to your projects</a:t>
            </a:r>
          </a:p>
          <a:p>
            <a:pPr marL="0" indent="0">
              <a:buNone/>
            </a:pPr>
            <a:r>
              <a:rPr lang="en-US" sz="2000" b="1" dirty="0">
                <a:solidFill>
                  <a:srgbClr val="FF0000"/>
                </a:solidFill>
              </a:rPr>
              <a:t>14.	Ground Pins </a:t>
            </a:r>
            <a:r>
              <a:rPr lang="en-US" sz="2000" b="1" dirty="0">
                <a:solidFill>
                  <a:schemeClr val="tx1"/>
                </a:solidFill>
              </a:rPr>
              <a:t>– There are a few ground pins on the Arduino and they all work the same</a:t>
            </a:r>
          </a:p>
          <a:p>
            <a:pPr marL="0" indent="0">
              <a:buNone/>
            </a:pPr>
            <a:r>
              <a:rPr lang="en-US" sz="2000" b="1" dirty="0">
                <a:solidFill>
                  <a:srgbClr val="FF0000"/>
                </a:solidFill>
              </a:rPr>
              <a:t>15.	Analog Pins </a:t>
            </a:r>
            <a:r>
              <a:rPr lang="en-US" sz="2000" b="1" dirty="0">
                <a:solidFill>
                  <a:schemeClr val="tx1"/>
                </a:solidFill>
              </a:rPr>
              <a:t>– These pins can read the signal from an analog sensor and convert it to digital</a:t>
            </a:r>
          </a:p>
          <a:p>
            <a:pPr marL="0" indent="0">
              <a:buNone/>
            </a:pPr>
            <a:endParaRPr lang="en-IN" sz="2000" b="1" dirty="0">
              <a:solidFill>
                <a:schemeClr val="tx1"/>
              </a:solidFill>
            </a:endParaRPr>
          </a:p>
        </p:txBody>
      </p:sp>
      <p:sp>
        <p:nvSpPr>
          <p:cNvPr id="2" name="Footer Placeholder 1">
            <a:extLst>
              <a:ext uri="{FF2B5EF4-FFF2-40B4-BE49-F238E27FC236}">
                <a16:creationId xmlns:a16="http://schemas.microsoft.com/office/drawing/2014/main" id="{D552043B-3D01-44AC-8FDF-1395432116A0}"/>
              </a:ext>
            </a:extLst>
          </p:cNvPr>
          <p:cNvSpPr>
            <a:spLocks noGrp="1"/>
          </p:cNvSpPr>
          <p:nvPr>
            <p:ph type="ftr" sz="quarter" idx="11"/>
          </p:nvPr>
        </p:nvSpPr>
        <p:spPr/>
        <p:txBody>
          <a:bodyPr/>
          <a:lstStyle/>
          <a:p>
            <a:r>
              <a:rPr lang="en-US" dirty="0"/>
              <a:t>Prasanna Kumar M, Assistant Professor, Dept of ISE, SSIT </a:t>
            </a:r>
            <a:r>
              <a:rPr lang="en-US" dirty="0" err="1"/>
              <a:t>Tumakuru</a:t>
            </a:r>
            <a:endParaRPr lang="en-US" dirty="0"/>
          </a:p>
        </p:txBody>
      </p:sp>
      <p:sp>
        <p:nvSpPr>
          <p:cNvPr id="4" name="Slide Number Placeholder 3">
            <a:extLst>
              <a:ext uri="{FF2B5EF4-FFF2-40B4-BE49-F238E27FC236}">
                <a16:creationId xmlns:a16="http://schemas.microsoft.com/office/drawing/2014/main" id="{E5BF988D-2F9E-4CF7-95A0-BCA14EF763FF}"/>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235925281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60</a:t>
            </a:fld>
            <a:endParaRPr lang="en-US" dirty="0"/>
          </a:p>
        </p:txBody>
      </p:sp>
      <p:pic>
        <p:nvPicPr>
          <p:cNvPr id="3" name="Picture 2">
            <a:extLst>
              <a:ext uri="{FF2B5EF4-FFF2-40B4-BE49-F238E27FC236}">
                <a16:creationId xmlns:a16="http://schemas.microsoft.com/office/drawing/2014/main" id="{C6773681-3339-4682-966E-11194F9F02FA}"/>
              </a:ext>
            </a:extLst>
          </p:cNvPr>
          <p:cNvPicPr>
            <a:picLocks noChangeAspect="1"/>
          </p:cNvPicPr>
          <p:nvPr/>
        </p:nvPicPr>
        <p:blipFill>
          <a:blip r:embed="rId2"/>
          <a:stretch>
            <a:fillRect/>
          </a:stretch>
        </p:blipFill>
        <p:spPr>
          <a:xfrm>
            <a:off x="2290220" y="231296"/>
            <a:ext cx="8834980" cy="6405794"/>
          </a:xfrm>
          <a:prstGeom prst="rect">
            <a:avLst/>
          </a:prstGeom>
        </p:spPr>
      </p:pic>
    </p:spTree>
    <p:extLst>
      <p:ext uri="{BB962C8B-B14F-4D97-AF65-F5344CB8AC3E}">
        <p14:creationId xmlns:p14="http://schemas.microsoft.com/office/powerpoint/2010/main" val="111901052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61</a:t>
            </a:fld>
            <a:endParaRPr lang="en-US" dirty="0"/>
          </a:p>
        </p:txBody>
      </p:sp>
      <p:pic>
        <p:nvPicPr>
          <p:cNvPr id="6" name="Picture 5">
            <a:extLst>
              <a:ext uri="{FF2B5EF4-FFF2-40B4-BE49-F238E27FC236}">
                <a16:creationId xmlns:a16="http://schemas.microsoft.com/office/drawing/2014/main" id="{0AB548F1-1CB2-467B-A82C-9DA2D510979B}"/>
              </a:ext>
            </a:extLst>
          </p:cNvPr>
          <p:cNvPicPr>
            <a:picLocks noChangeAspect="1"/>
          </p:cNvPicPr>
          <p:nvPr/>
        </p:nvPicPr>
        <p:blipFill>
          <a:blip r:embed="rId2"/>
          <a:stretch>
            <a:fillRect/>
          </a:stretch>
        </p:blipFill>
        <p:spPr>
          <a:xfrm>
            <a:off x="2287567" y="174864"/>
            <a:ext cx="8584199" cy="6587886"/>
          </a:xfrm>
          <a:prstGeom prst="rect">
            <a:avLst/>
          </a:prstGeom>
        </p:spPr>
      </p:pic>
    </p:spTree>
    <p:extLst>
      <p:ext uri="{BB962C8B-B14F-4D97-AF65-F5344CB8AC3E}">
        <p14:creationId xmlns:p14="http://schemas.microsoft.com/office/powerpoint/2010/main" val="67712488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AC1C4F4-8FC4-4E08-B330-9D0CBD97AB34}"/>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29CB303B-262C-4804-87F3-1FB6985373AC}"/>
              </a:ext>
            </a:extLst>
          </p:cNvPr>
          <p:cNvSpPr>
            <a:spLocks noGrp="1"/>
          </p:cNvSpPr>
          <p:nvPr>
            <p:ph type="sldNum" sz="quarter" idx="12"/>
          </p:nvPr>
        </p:nvSpPr>
        <p:spPr/>
        <p:txBody>
          <a:bodyPr/>
          <a:lstStyle/>
          <a:p>
            <a:fld id="{D57F1E4F-1CFF-5643-939E-217C01CDF565}" type="slidenum">
              <a:rPr lang="en-US" smtClean="0"/>
              <a:pPr/>
              <a:t>62</a:t>
            </a:fld>
            <a:endParaRPr lang="en-US" dirty="0"/>
          </a:p>
        </p:txBody>
      </p:sp>
      <p:pic>
        <p:nvPicPr>
          <p:cNvPr id="3" name="Picture 2">
            <a:extLst>
              <a:ext uri="{FF2B5EF4-FFF2-40B4-BE49-F238E27FC236}">
                <a16:creationId xmlns:a16="http://schemas.microsoft.com/office/drawing/2014/main" id="{779B266B-6F5E-4A70-9C82-E2A1F8ADD0F6}"/>
              </a:ext>
            </a:extLst>
          </p:cNvPr>
          <p:cNvPicPr>
            <a:picLocks noChangeAspect="1"/>
          </p:cNvPicPr>
          <p:nvPr/>
        </p:nvPicPr>
        <p:blipFill>
          <a:blip r:embed="rId2"/>
          <a:stretch>
            <a:fillRect/>
          </a:stretch>
        </p:blipFill>
        <p:spPr>
          <a:xfrm>
            <a:off x="2143365" y="787782"/>
            <a:ext cx="9756379" cy="2841243"/>
          </a:xfrm>
          <a:prstGeom prst="rect">
            <a:avLst/>
          </a:prstGeom>
        </p:spPr>
      </p:pic>
    </p:spTree>
    <p:extLst>
      <p:ext uri="{BB962C8B-B14F-4D97-AF65-F5344CB8AC3E}">
        <p14:creationId xmlns:p14="http://schemas.microsoft.com/office/powerpoint/2010/main" val="83918212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000" b="1" dirty="0">
                <a:solidFill>
                  <a:schemeClr val="tx1"/>
                </a:solidFill>
              </a:rPr>
              <a:t>Wireless Temperature Monitoring System Using Pi:</a:t>
            </a:r>
          </a:p>
          <a:p>
            <a:r>
              <a:rPr lang="en-US" sz="2000" b="1" dirty="0">
                <a:solidFill>
                  <a:schemeClr val="tx1"/>
                </a:solidFill>
              </a:rPr>
              <a:t>Raspberry Pi which having inbuilt wi-fi, which makes Raspberry Pi to suitable for IoT applications, so that by using IoT technology </a:t>
            </a:r>
          </a:p>
          <a:p>
            <a:r>
              <a:rPr lang="en-US" sz="2000" b="1" dirty="0">
                <a:solidFill>
                  <a:schemeClr val="tx1"/>
                </a:solidFill>
              </a:rPr>
              <a:t>This monitoring system works by uploading the temperature value to the </a:t>
            </a:r>
            <a:r>
              <a:rPr lang="en-US" sz="2000" b="1" dirty="0" err="1">
                <a:solidFill>
                  <a:schemeClr val="tx1"/>
                </a:solidFill>
              </a:rPr>
              <a:t>Thingspeak</a:t>
            </a:r>
            <a:r>
              <a:rPr lang="en-US" sz="2000" b="1" dirty="0">
                <a:solidFill>
                  <a:schemeClr val="tx1"/>
                </a:solidFill>
              </a:rPr>
              <a:t> cloud.</a:t>
            </a:r>
          </a:p>
          <a:p>
            <a:r>
              <a:rPr lang="en-US" sz="2000" b="1" dirty="0">
                <a:solidFill>
                  <a:schemeClr val="tx1"/>
                </a:solidFill>
              </a:rPr>
              <a:t>In this monitoring system, </a:t>
            </a:r>
            <a:r>
              <a:rPr lang="en-US" sz="2000" b="1" dirty="0" err="1">
                <a:solidFill>
                  <a:schemeClr val="tx1"/>
                </a:solidFill>
              </a:rPr>
              <a:t>Thingspeak</a:t>
            </a:r>
            <a:r>
              <a:rPr lang="en-US" sz="2000" b="1" dirty="0">
                <a:solidFill>
                  <a:schemeClr val="tx1"/>
                </a:solidFill>
              </a:rPr>
              <a:t> cloud is used, the cloud which is suitable to view the sensor logs in the form of graph plots. </a:t>
            </a:r>
          </a:p>
          <a:p>
            <a:r>
              <a:rPr lang="en-US" sz="2000" b="1" dirty="0">
                <a:solidFill>
                  <a:schemeClr val="tx1"/>
                </a:solidFill>
              </a:rPr>
              <a:t>ThingSpeak is an IoT analytics platform service that allows you to aggregate, visualize, and analyze live data streams in the cloud. </a:t>
            </a:r>
          </a:p>
          <a:p>
            <a:r>
              <a:rPr lang="en-US" sz="2000" b="1" dirty="0">
                <a:solidFill>
                  <a:schemeClr val="tx1"/>
                </a:solidFill>
              </a:rPr>
              <a:t>we can send data to ThingSpeak from our devices, create instant visualization of live data, and send alerts.</a:t>
            </a:r>
          </a:p>
          <a:p>
            <a:endParaRPr lang="en-US" sz="2000" b="1"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63</a:t>
            </a:fld>
            <a:endParaRPr lang="en-US" dirty="0"/>
          </a:p>
        </p:txBody>
      </p:sp>
    </p:spTree>
    <p:extLst>
      <p:ext uri="{BB962C8B-B14F-4D97-AF65-F5344CB8AC3E}">
        <p14:creationId xmlns:p14="http://schemas.microsoft.com/office/powerpoint/2010/main" val="53653143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000" b="1" dirty="0">
                <a:solidFill>
                  <a:schemeClr val="tx1"/>
                </a:solidFill>
              </a:rPr>
              <a:t>Steps for building Raspberry Pi Data Logger on Cloud</a:t>
            </a:r>
          </a:p>
          <a:p>
            <a:r>
              <a:rPr lang="en-US" sz="2000" b="1" dirty="0">
                <a:solidFill>
                  <a:schemeClr val="tx1"/>
                </a:solidFill>
              </a:rPr>
              <a:t>Step 1: Signup for ThingSpeak. ...</a:t>
            </a:r>
          </a:p>
          <a:p>
            <a:r>
              <a:rPr lang="en-US" sz="2000" b="1" dirty="0">
                <a:solidFill>
                  <a:schemeClr val="tx1"/>
                </a:solidFill>
              </a:rPr>
              <a:t>Step 2: Create a Channel for Your Data. ...</a:t>
            </a:r>
          </a:p>
          <a:p>
            <a:r>
              <a:rPr lang="en-US" sz="2000" b="1" dirty="0">
                <a:solidFill>
                  <a:schemeClr val="tx1"/>
                </a:solidFill>
              </a:rPr>
              <a:t>Step 3: Getting API Key in ThingSpeak. ...</a:t>
            </a:r>
          </a:p>
          <a:p>
            <a:r>
              <a:rPr lang="en-US" sz="2000" b="1" dirty="0">
                <a:solidFill>
                  <a:schemeClr val="tx1"/>
                </a:solidFill>
              </a:rPr>
              <a:t>Step 4: Python Code for Raspberry Pi Temperature Monitoring. ...</a:t>
            </a:r>
          </a:p>
          <a:p>
            <a:r>
              <a:rPr lang="en-US" sz="2000" b="1" dirty="0">
                <a:solidFill>
                  <a:schemeClr val="tx1"/>
                </a:solidFill>
              </a:rPr>
              <a:t>Step 6: Check ThingSpeak site for Temperature Logging.</a:t>
            </a: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64</a:t>
            </a:fld>
            <a:endParaRPr lang="en-US" dirty="0"/>
          </a:p>
        </p:txBody>
      </p:sp>
    </p:spTree>
    <p:extLst>
      <p:ext uri="{BB962C8B-B14F-4D97-AF65-F5344CB8AC3E}">
        <p14:creationId xmlns:p14="http://schemas.microsoft.com/office/powerpoint/2010/main" val="290815504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400" b="1" dirty="0">
                <a:solidFill>
                  <a:srgbClr val="FFC000"/>
                </a:solidFill>
              </a:rPr>
              <a:t>DS18B20 Temperature Sensor</a:t>
            </a:r>
          </a:p>
          <a:p>
            <a:r>
              <a:rPr lang="en-US" sz="2000" b="1" dirty="0">
                <a:solidFill>
                  <a:schemeClr val="tx1"/>
                </a:solidFill>
              </a:rPr>
              <a:t>The DS18B20 is a 1-wire programmable Temperature sensor from maxim integrated. </a:t>
            </a:r>
          </a:p>
          <a:p>
            <a:r>
              <a:rPr lang="en-US" sz="2000" b="1" dirty="0">
                <a:solidFill>
                  <a:schemeClr val="tx1"/>
                </a:solidFill>
              </a:rPr>
              <a:t>It is widely used to measure temperature in hard environments like in chemical solutions, mines or soil etc. </a:t>
            </a:r>
          </a:p>
          <a:p>
            <a:r>
              <a:rPr lang="en-US" sz="2000" b="1" dirty="0">
                <a:solidFill>
                  <a:schemeClr val="tx1"/>
                </a:solidFill>
              </a:rPr>
              <a:t>The construction of the sensor is rugged and also can be purchased with a waterproof option making the mounting process easy. </a:t>
            </a:r>
          </a:p>
          <a:p>
            <a:r>
              <a:rPr lang="en-US" sz="2000" b="1" dirty="0">
                <a:solidFill>
                  <a:schemeClr val="tx1"/>
                </a:solidFill>
              </a:rPr>
              <a:t>It can measure a wide range of temperature from -55°C to +125° with a decent accuracy of ±5°C. </a:t>
            </a:r>
          </a:p>
          <a:p>
            <a:r>
              <a:rPr lang="en-US" sz="2000" b="1" dirty="0">
                <a:solidFill>
                  <a:schemeClr val="tx1"/>
                </a:solidFill>
              </a:rPr>
              <a:t>Each sensor has a unique address and requires only one pin of the MCU to transfer data so it a very good choice for measuring temperature at multiple points without compromising much of the digital pins on the microcontroller.</a:t>
            </a: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65</a:t>
            </a:fld>
            <a:endParaRPr lang="en-US" dirty="0"/>
          </a:p>
        </p:txBody>
      </p:sp>
    </p:spTree>
    <p:extLst>
      <p:ext uri="{BB962C8B-B14F-4D97-AF65-F5344CB8AC3E}">
        <p14:creationId xmlns:p14="http://schemas.microsoft.com/office/powerpoint/2010/main" val="36757287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000" b="1" dirty="0">
                <a:solidFill>
                  <a:schemeClr val="tx1"/>
                </a:solidFill>
              </a:rPr>
              <a:t>Applications:</a:t>
            </a:r>
          </a:p>
          <a:p>
            <a:r>
              <a:rPr lang="en-US" sz="2000" b="1" dirty="0">
                <a:solidFill>
                  <a:schemeClr val="tx1"/>
                </a:solidFill>
              </a:rPr>
              <a:t>Measuring temperature at hard environments</a:t>
            </a:r>
          </a:p>
          <a:p>
            <a:r>
              <a:rPr lang="en-US" sz="2000" b="1" dirty="0">
                <a:solidFill>
                  <a:schemeClr val="tx1"/>
                </a:solidFill>
              </a:rPr>
              <a:t>Liquid temperature measurement</a:t>
            </a:r>
          </a:p>
          <a:p>
            <a:r>
              <a:rPr lang="en-US" sz="2000" b="1" dirty="0">
                <a:solidFill>
                  <a:schemeClr val="tx1"/>
                </a:solidFill>
              </a:rPr>
              <a:t>Applications where temperature has to be measured at multiple points</a:t>
            </a:r>
          </a:p>
          <a:p>
            <a:pPr marL="0" indent="0">
              <a:buNone/>
            </a:pPr>
            <a:r>
              <a:rPr lang="en-US" sz="2000" b="1" dirty="0">
                <a:solidFill>
                  <a:schemeClr val="tx1"/>
                </a:solidFill>
              </a:rPr>
              <a:t>Pin Configuration:</a:t>
            </a:r>
          </a:p>
          <a:p>
            <a:pPr marL="0" indent="0">
              <a:buNone/>
            </a:pPr>
            <a:r>
              <a:rPr lang="en-US" sz="2000" b="1" dirty="0">
                <a:solidFill>
                  <a:schemeClr val="tx1"/>
                </a:solidFill>
              </a:rPr>
              <a:t>No	Pin				Name	Description</a:t>
            </a:r>
          </a:p>
          <a:p>
            <a:pPr marL="0" indent="0">
              <a:buNone/>
            </a:pPr>
            <a:r>
              <a:rPr lang="en-US" sz="2000" b="1" dirty="0">
                <a:solidFill>
                  <a:schemeClr val="tx1"/>
                </a:solidFill>
              </a:rPr>
              <a:t>1	Ground		Connect to the ground of the circuit</a:t>
            </a:r>
          </a:p>
          <a:p>
            <a:pPr marL="0" indent="0">
              <a:buNone/>
            </a:pPr>
            <a:r>
              <a:rPr lang="en-US" sz="2000" b="1" dirty="0">
                <a:solidFill>
                  <a:schemeClr val="tx1"/>
                </a:solidFill>
              </a:rPr>
              <a:t>2	</a:t>
            </a:r>
            <a:r>
              <a:rPr lang="en-US" sz="2000" b="1" dirty="0" err="1">
                <a:solidFill>
                  <a:schemeClr val="tx1"/>
                </a:solidFill>
              </a:rPr>
              <a:t>Vcc</a:t>
            </a:r>
            <a:r>
              <a:rPr lang="en-US" sz="2000" b="1" dirty="0">
                <a:solidFill>
                  <a:schemeClr val="tx1"/>
                </a:solidFill>
              </a:rPr>
              <a:t>			Powers the Sensor, can be 3.3V or 5V</a:t>
            </a:r>
          </a:p>
          <a:p>
            <a:pPr marL="0" indent="0">
              <a:buNone/>
            </a:pPr>
            <a:r>
              <a:rPr lang="en-US" sz="2000" b="1" dirty="0">
                <a:solidFill>
                  <a:schemeClr val="tx1"/>
                </a:solidFill>
              </a:rPr>
              <a:t>3	Data			This pin gives output the temperature value which can be read using 1-wire method</a:t>
            </a:r>
          </a:p>
          <a:p>
            <a:pPr marL="0" indent="0">
              <a:buNone/>
            </a:pPr>
            <a:endParaRPr lang="en-US" sz="2000" b="1"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66</a:t>
            </a:fld>
            <a:endParaRPr lang="en-US" dirty="0"/>
          </a:p>
        </p:txBody>
      </p:sp>
    </p:spTree>
    <p:extLst>
      <p:ext uri="{BB962C8B-B14F-4D97-AF65-F5344CB8AC3E}">
        <p14:creationId xmlns:p14="http://schemas.microsoft.com/office/powerpoint/2010/main" val="422700152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D6FF463D-12BC-4711-957C-A353B7F32D58}"/>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4AC255C6-3ACA-4D14-9EC3-CF8CBC6A048F}"/>
              </a:ext>
            </a:extLst>
          </p:cNvPr>
          <p:cNvSpPr>
            <a:spLocks noGrp="1"/>
          </p:cNvSpPr>
          <p:nvPr>
            <p:ph type="sldNum" sz="quarter" idx="12"/>
          </p:nvPr>
        </p:nvSpPr>
        <p:spPr/>
        <p:txBody>
          <a:bodyPr/>
          <a:lstStyle/>
          <a:p>
            <a:fld id="{D57F1E4F-1CFF-5643-939E-217C01CDF565}" type="slidenum">
              <a:rPr lang="en-US" smtClean="0"/>
              <a:pPr/>
              <a:t>67</a:t>
            </a:fld>
            <a:endParaRPr lang="en-US" dirty="0"/>
          </a:p>
        </p:txBody>
      </p:sp>
      <p:pic>
        <p:nvPicPr>
          <p:cNvPr id="6" name="Picture 5">
            <a:extLst>
              <a:ext uri="{FF2B5EF4-FFF2-40B4-BE49-F238E27FC236}">
                <a16:creationId xmlns:a16="http://schemas.microsoft.com/office/drawing/2014/main" id="{DCDA8B28-E331-4B25-A920-BC19002182DD}"/>
              </a:ext>
            </a:extLst>
          </p:cNvPr>
          <p:cNvPicPr>
            <a:picLocks noChangeAspect="1"/>
          </p:cNvPicPr>
          <p:nvPr/>
        </p:nvPicPr>
        <p:blipFill>
          <a:blip r:embed="rId2"/>
          <a:stretch>
            <a:fillRect/>
          </a:stretch>
        </p:blipFill>
        <p:spPr>
          <a:xfrm>
            <a:off x="2360100" y="1152906"/>
            <a:ext cx="7355399" cy="4853563"/>
          </a:xfrm>
          <a:prstGeom prst="rect">
            <a:avLst/>
          </a:prstGeom>
        </p:spPr>
      </p:pic>
    </p:spTree>
    <p:extLst>
      <p:ext uri="{BB962C8B-B14F-4D97-AF65-F5344CB8AC3E}">
        <p14:creationId xmlns:p14="http://schemas.microsoft.com/office/powerpoint/2010/main" val="156633953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400" b="1" dirty="0">
                <a:solidFill>
                  <a:srgbClr val="FFC000"/>
                </a:solidFill>
              </a:rPr>
              <a:t>Accessing Temperature from DS18B20 sensors:</a:t>
            </a:r>
          </a:p>
          <a:p>
            <a:r>
              <a:rPr lang="en-US" sz="2000" b="1" dirty="0">
                <a:solidFill>
                  <a:schemeClr val="tx1"/>
                </a:solidFill>
              </a:rPr>
              <a:t>The DS18B20 is a digital thermometer that allows to get 9-bit to 12-bit Celsius temperature measurements (programmable resolution). </a:t>
            </a:r>
          </a:p>
          <a:p>
            <a:r>
              <a:rPr lang="en-US" sz="2000" b="1" dirty="0">
                <a:solidFill>
                  <a:schemeClr val="tx1"/>
                </a:solidFill>
              </a:rPr>
              <a:t>The temperature conversion time depends on the resolution used. </a:t>
            </a:r>
          </a:p>
          <a:p>
            <a:r>
              <a:rPr lang="en-US" sz="2000" b="1" dirty="0">
                <a:solidFill>
                  <a:schemeClr val="tx1"/>
                </a:solidFill>
              </a:rPr>
              <a:t>For a 9-bit resolution it takes at	most 93.75 </a:t>
            </a:r>
            <a:r>
              <a:rPr lang="en-US" sz="2000" b="1" dirty="0" err="1">
                <a:solidFill>
                  <a:schemeClr val="tx1"/>
                </a:solidFill>
              </a:rPr>
              <a:t>ms</a:t>
            </a:r>
            <a:r>
              <a:rPr lang="en-US" sz="2000" b="1" dirty="0">
                <a:solidFill>
                  <a:schemeClr val="tx1"/>
                </a:solidFill>
              </a:rPr>
              <a:t> and for a 12-bit resolution it takes at most 750 </a:t>
            </a:r>
            <a:r>
              <a:rPr lang="en-US" sz="2000" b="1" dirty="0" err="1">
                <a:solidFill>
                  <a:schemeClr val="tx1"/>
                </a:solidFill>
              </a:rPr>
              <a:t>ms.</a:t>
            </a:r>
            <a:endParaRPr lang="en-US" sz="2000" b="1" dirty="0">
              <a:solidFill>
                <a:schemeClr val="tx1"/>
              </a:solidFill>
            </a:endParaRPr>
          </a:p>
          <a:p>
            <a:r>
              <a:rPr lang="en-US" sz="2000" b="1" dirty="0">
                <a:solidFill>
                  <a:schemeClr val="tx1"/>
                </a:solidFill>
              </a:rPr>
              <a:t>The device is able to measure temperatures from -55°C to +125°C and has a ±0.5°C accuracy in the range from -10°C to +85°C.</a:t>
            </a:r>
          </a:p>
          <a:p>
            <a:endParaRPr lang="en-US" sz="2000" b="1" dirty="0">
              <a:solidFill>
                <a:schemeClr val="tx1"/>
              </a:solidFill>
            </a:endParaRP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68</a:t>
            </a:fld>
            <a:endParaRPr lang="en-US" dirty="0"/>
          </a:p>
        </p:txBody>
      </p:sp>
    </p:spTree>
    <p:extLst>
      <p:ext uri="{BB962C8B-B14F-4D97-AF65-F5344CB8AC3E}">
        <p14:creationId xmlns:p14="http://schemas.microsoft.com/office/powerpoint/2010/main" val="334411451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000" b="1" dirty="0">
                <a:solidFill>
                  <a:schemeClr val="tx1"/>
                </a:solidFill>
              </a:rPr>
              <a:t>Accessing Temperature from DS18B20 sensors:</a:t>
            </a:r>
          </a:p>
          <a:p>
            <a:r>
              <a:rPr lang="en-US" sz="2000" b="1" dirty="0">
                <a:solidFill>
                  <a:schemeClr val="tx1"/>
                </a:solidFill>
              </a:rPr>
              <a:t>Additionally, it has an alarm functionality with programmable upper and lower temperature trigger points. </a:t>
            </a:r>
          </a:p>
          <a:p>
            <a:r>
              <a:rPr lang="en-US" sz="2000" b="1" dirty="0">
                <a:solidFill>
                  <a:schemeClr val="tx1"/>
                </a:solidFill>
              </a:rPr>
              <a:t>These thresholds are stored internally in non-volatile memory, which means they are kept even if the device is powered off .</a:t>
            </a:r>
          </a:p>
          <a:p>
            <a:r>
              <a:rPr lang="en-US" sz="2000" b="1" dirty="0">
                <a:solidFill>
                  <a:schemeClr val="tx1"/>
                </a:solidFill>
              </a:rPr>
              <a:t>The sensor communicates using the One Wire protocol, which means it only requires a pin from a microcontroller to be connected to it.</a:t>
            </a:r>
          </a:p>
          <a:p>
            <a:r>
              <a:rPr lang="en-US" sz="2000" b="1" dirty="0">
                <a:solidFill>
                  <a:schemeClr val="tx1"/>
                </a:solidFill>
              </a:rPr>
              <a:t>Furthermore, each sensor has a unique 64-bit serial code, allowing multiple DS18B20 devices to function on the same One Wire bus.</a:t>
            </a:r>
          </a:p>
          <a:p>
            <a:r>
              <a:rPr lang="en-US" sz="2000" b="1" dirty="0">
                <a:solidFill>
                  <a:schemeClr val="tx1"/>
                </a:solidFill>
              </a:rPr>
              <a:t>In terms of power supply, the device can operate with a voltage between 3.0 V and 5.5 V, </a:t>
            </a: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69</a:t>
            </a:fld>
            <a:endParaRPr lang="en-US" dirty="0"/>
          </a:p>
        </p:txBody>
      </p:sp>
    </p:spTree>
    <p:extLst>
      <p:ext uri="{BB962C8B-B14F-4D97-AF65-F5344CB8AC3E}">
        <p14:creationId xmlns:p14="http://schemas.microsoft.com/office/powerpoint/2010/main" val="2865802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189D3FA-B960-4FCD-BA59-4DCA07284BAF}"/>
              </a:ext>
            </a:extLst>
          </p:cNvPr>
          <p:cNvSpPr>
            <a:spLocks noGrp="1"/>
          </p:cNvSpPr>
          <p:nvPr>
            <p:ph idx="1"/>
          </p:nvPr>
        </p:nvSpPr>
        <p:spPr>
          <a:xfrm>
            <a:off x="2589212" y="970344"/>
            <a:ext cx="8535988" cy="5001832"/>
          </a:xfrm>
        </p:spPr>
        <p:txBody>
          <a:bodyPr>
            <a:noAutofit/>
          </a:bodyPr>
          <a:lstStyle/>
          <a:p>
            <a:pPr marL="0" indent="0">
              <a:spcBef>
                <a:spcPts val="505"/>
              </a:spcBef>
              <a:buNone/>
            </a:pPr>
            <a:r>
              <a:rPr lang="en-US" sz="2000" b="1" dirty="0">
                <a:solidFill>
                  <a:srgbClr val="FF0000"/>
                </a:solidFill>
                <a:effectLst/>
                <a:latin typeface="Segoe UI" panose="020B0502040204020203" pitchFamily="34" charset="0"/>
                <a:ea typeface="Segoe UI" panose="020B0502040204020203" pitchFamily="34" charset="0"/>
              </a:rPr>
              <a:t>Fundamentals</a:t>
            </a:r>
            <a:r>
              <a:rPr lang="en-US" sz="2000" b="1" spc="-35" dirty="0">
                <a:solidFill>
                  <a:srgbClr val="FF0000"/>
                </a:solidFill>
                <a:effectLst/>
                <a:latin typeface="Segoe UI" panose="020B0502040204020203" pitchFamily="34" charset="0"/>
                <a:ea typeface="Segoe UI" panose="020B0502040204020203" pitchFamily="34" charset="0"/>
              </a:rPr>
              <a:t> </a:t>
            </a:r>
            <a:r>
              <a:rPr lang="en-US" sz="2000" b="1" dirty="0">
                <a:solidFill>
                  <a:srgbClr val="FF0000"/>
                </a:solidFill>
                <a:effectLst/>
                <a:latin typeface="Segoe UI" panose="020B0502040204020203" pitchFamily="34" charset="0"/>
                <a:ea typeface="Segoe UI" panose="020B0502040204020203" pitchFamily="34" charset="0"/>
              </a:rPr>
              <a:t>of</a:t>
            </a:r>
            <a:r>
              <a:rPr lang="en-US" sz="2000" b="1" spc="-40" dirty="0">
                <a:solidFill>
                  <a:srgbClr val="FF0000"/>
                </a:solidFill>
                <a:effectLst/>
                <a:latin typeface="Segoe UI" panose="020B0502040204020203" pitchFamily="34" charset="0"/>
                <a:ea typeface="Segoe UI" panose="020B0502040204020203" pitchFamily="34" charset="0"/>
              </a:rPr>
              <a:t> </a:t>
            </a:r>
            <a:r>
              <a:rPr lang="en-US" sz="2000" b="1" dirty="0">
                <a:solidFill>
                  <a:srgbClr val="FF0000"/>
                </a:solidFill>
                <a:effectLst/>
                <a:latin typeface="Segoe UI" panose="020B0502040204020203" pitchFamily="34" charset="0"/>
                <a:ea typeface="Segoe UI" panose="020B0502040204020203" pitchFamily="34" charset="0"/>
              </a:rPr>
              <a:t>Arduino</a:t>
            </a:r>
            <a:r>
              <a:rPr lang="en-US" sz="2000" b="1" spc="-40" dirty="0">
                <a:solidFill>
                  <a:srgbClr val="FF0000"/>
                </a:solidFill>
                <a:effectLst/>
                <a:latin typeface="Segoe UI" panose="020B0502040204020203" pitchFamily="34" charset="0"/>
                <a:ea typeface="Segoe UI" panose="020B0502040204020203" pitchFamily="34" charset="0"/>
              </a:rPr>
              <a:t> </a:t>
            </a:r>
            <a:r>
              <a:rPr lang="en-US" sz="2000" b="1" dirty="0">
                <a:solidFill>
                  <a:srgbClr val="FF0000"/>
                </a:solidFill>
                <a:effectLst/>
                <a:latin typeface="Segoe UI" panose="020B0502040204020203" pitchFamily="34" charset="0"/>
                <a:ea typeface="Segoe UI" panose="020B0502040204020203" pitchFamily="34" charset="0"/>
              </a:rPr>
              <a:t>Programming:</a:t>
            </a:r>
            <a:endParaRPr lang="en-IN" sz="2000" b="1" dirty="0">
              <a:effectLst/>
              <a:latin typeface="Segoe UI" panose="020B0502040204020203" pitchFamily="34" charset="0"/>
              <a:ea typeface="Segoe UI" panose="020B0502040204020203" pitchFamily="34" charset="0"/>
            </a:endParaRPr>
          </a:p>
          <a:p>
            <a:pPr marL="905510" indent="0">
              <a:spcBef>
                <a:spcPts val="980"/>
              </a:spcBef>
              <a:spcAft>
                <a:spcPts val="0"/>
              </a:spcAft>
              <a:buNone/>
            </a:pPr>
            <a:r>
              <a:rPr lang="en-US" sz="2000" b="1" dirty="0">
                <a:effectLst/>
                <a:latin typeface="Segoe UI" panose="020B0502040204020203" pitchFamily="34" charset="0"/>
                <a:ea typeface="Segoe UI" panose="020B0502040204020203" pitchFamily="34" charset="0"/>
              </a:rPr>
              <a:t>Two</a:t>
            </a:r>
            <a:r>
              <a:rPr lang="en-US" sz="2000" b="1" spc="-40" dirty="0">
                <a:effectLst/>
                <a:latin typeface="Segoe UI" panose="020B0502040204020203" pitchFamily="34" charset="0"/>
                <a:ea typeface="Segoe UI" panose="020B0502040204020203" pitchFamily="34" charset="0"/>
              </a:rPr>
              <a:t> </a:t>
            </a:r>
            <a:r>
              <a:rPr lang="en-US" sz="2000" b="1" dirty="0">
                <a:effectLst/>
                <a:latin typeface="Segoe UI" panose="020B0502040204020203" pitchFamily="34" charset="0"/>
                <a:ea typeface="Segoe UI" panose="020B0502040204020203" pitchFamily="34" charset="0"/>
              </a:rPr>
              <a:t>required</a:t>
            </a:r>
            <a:r>
              <a:rPr lang="en-US" sz="2000" b="1" spc="-40" dirty="0">
                <a:effectLst/>
                <a:latin typeface="Segoe UI" panose="020B0502040204020203" pitchFamily="34" charset="0"/>
                <a:ea typeface="Segoe UI" panose="020B0502040204020203" pitchFamily="34" charset="0"/>
              </a:rPr>
              <a:t> </a:t>
            </a:r>
            <a:r>
              <a:rPr lang="en-US" sz="2000" b="1" dirty="0">
                <a:effectLst/>
                <a:latin typeface="Segoe UI" panose="020B0502040204020203" pitchFamily="34" charset="0"/>
                <a:ea typeface="Segoe UI" panose="020B0502040204020203" pitchFamily="34" charset="0"/>
              </a:rPr>
              <a:t>functions</a:t>
            </a:r>
            <a:r>
              <a:rPr lang="en-US" sz="2000" b="1" spc="-55" dirty="0">
                <a:effectLst/>
                <a:latin typeface="Segoe UI" panose="020B0502040204020203" pitchFamily="34" charset="0"/>
                <a:ea typeface="Segoe UI" panose="020B0502040204020203" pitchFamily="34" charset="0"/>
              </a:rPr>
              <a:t> </a:t>
            </a:r>
            <a:r>
              <a:rPr lang="en-US" sz="2000" b="1" dirty="0">
                <a:effectLst/>
                <a:latin typeface="Segoe UI" panose="020B0502040204020203" pitchFamily="34" charset="0"/>
                <a:ea typeface="Segoe UI" panose="020B0502040204020203" pitchFamily="34" charset="0"/>
              </a:rPr>
              <a:t>/</a:t>
            </a:r>
            <a:r>
              <a:rPr lang="en-US" sz="2000" b="1" spc="-40" dirty="0">
                <a:effectLst/>
                <a:latin typeface="Segoe UI" panose="020B0502040204020203" pitchFamily="34" charset="0"/>
                <a:ea typeface="Segoe UI" panose="020B0502040204020203" pitchFamily="34" charset="0"/>
              </a:rPr>
              <a:t> </a:t>
            </a:r>
            <a:r>
              <a:rPr lang="en-US" sz="2000" b="1" dirty="0">
                <a:effectLst/>
                <a:latin typeface="Segoe UI" panose="020B0502040204020203" pitchFamily="34" charset="0"/>
                <a:ea typeface="Segoe UI" panose="020B0502040204020203" pitchFamily="34" charset="0"/>
              </a:rPr>
              <a:t>methods</a:t>
            </a:r>
            <a:r>
              <a:rPr lang="en-US" sz="2000" b="1" spc="-35" dirty="0">
                <a:effectLst/>
                <a:latin typeface="Segoe UI" panose="020B0502040204020203" pitchFamily="34" charset="0"/>
                <a:ea typeface="Segoe UI" panose="020B0502040204020203" pitchFamily="34" charset="0"/>
              </a:rPr>
              <a:t> </a:t>
            </a:r>
            <a:r>
              <a:rPr lang="en-US" sz="2000" b="1" dirty="0">
                <a:effectLst/>
                <a:latin typeface="Segoe UI" panose="020B0502040204020203" pitchFamily="34" charset="0"/>
                <a:ea typeface="Segoe UI" panose="020B0502040204020203" pitchFamily="34" charset="0"/>
              </a:rPr>
              <a:t>/</a:t>
            </a:r>
            <a:r>
              <a:rPr lang="en-US" sz="2000" b="1" spc="-40" dirty="0">
                <a:effectLst/>
                <a:latin typeface="Segoe UI" panose="020B0502040204020203" pitchFamily="34" charset="0"/>
                <a:ea typeface="Segoe UI" panose="020B0502040204020203" pitchFamily="34" charset="0"/>
              </a:rPr>
              <a:t> </a:t>
            </a:r>
            <a:r>
              <a:rPr lang="en-US" sz="2000" b="1" dirty="0">
                <a:effectLst/>
                <a:latin typeface="Segoe UI" panose="020B0502040204020203" pitchFamily="34" charset="0"/>
                <a:ea typeface="Segoe UI" panose="020B0502040204020203" pitchFamily="34" charset="0"/>
              </a:rPr>
              <a:t>routines:</a:t>
            </a:r>
            <a:endParaRPr lang="en-IN" sz="2000" dirty="0">
              <a:effectLst/>
              <a:latin typeface="Segoe UI" panose="020B0502040204020203" pitchFamily="34" charset="0"/>
              <a:ea typeface="Segoe UI" panose="020B0502040204020203" pitchFamily="34" charset="0"/>
            </a:endParaRPr>
          </a:p>
          <a:p>
            <a:pPr marL="0" indent="0">
              <a:spcBef>
                <a:spcPts val="65"/>
              </a:spcBef>
              <a:buNone/>
            </a:pPr>
            <a:r>
              <a:rPr lang="en-US" sz="2000" b="1" dirty="0">
                <a:effectLst/>
                <a:latin typeface="Segoe UI" panose="020B0502040204020203" pitchFamily="34" charset="0"/>
                <a:ea typeface="Segoe UI" panose="020B0502040204020203" pitchFamily="34" charset="0"/>
              </a:rPr>
              <a:t> </a:t>
            </a:r>
            <a:endParaRPr lang="en-IN" sz="2000" b="1" dirty="0">
              <a:effectLst/>
              <a:latin typeface="Segoe UI" panose="020B0502040204020203" pitchFamily="34" charset="0"/>
              <a:ea typeface="Segoe UI" panose="020B0502040204020203" pitchFamily="34" charset="0"/>
            </a:endParaRPr>
          </a:p>
          <a:p>
            <a:pPr marL="905510" indent="0">
              <a:buNone/>
            </a:pP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void</a:t>
            </a:r>
            <a:r>
              <a:rPr lang="en-US" sz="2000" b="1" spc="-10"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setup()</a:t>
            </a:r>
            <a:endParaRPr lang="en-IN" sz="2000" b="1" dirty="0">
              <a:effectLst/>
              <a:latin typeface="Segoe UI" panose="020B0502040204020203" pitchFamily="34" charset="0"/>
              <a:ea typeface="Segoe UI" panose="020B0502040204020203" pitchFamily="34" charset="0"/>
            </a:endParaRPr>
          </a:p>
          <a:p>
            <a:pPr marL="905510" indent="0">
              <a:spcBef>
                <a:spcPts val="675"/>
              </a:spcBef>
              <a:spcAft>
                <a:spcPts val="0"/>
              </a:spcAft>
              <a:buNone/>
            </a:pP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a:t>
            </a:r>
            <a:endParaRPr lang="en-IN" sz="2000" b="1" dirty="0">
              <a:effectLst/>
              <a:latin typeface="Segoe UI" panose="020B0502040204020203" pitchFamily="34" charset="0"/>
              <a:ea typeface="Segoe UI" panose="020B0502040204020203" pitchFamily="34" charset="0"/>
            </a:endParaRPr>
          </a:p>
          <a:p>
            <a:pPr marL="1819910" indent="0">
              <a:spcBef>
                <a:spcPts val="675"/>
              </a:spcBef>
              <a:spcAft>
                <a:spcPts val="0"/>
              </a:spcAft>
              <a:buNone/>
            </a:pP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a:t>
            </a:r>
            <a:r>
              <a:rPr lang="en-US" sz="2000" b="1" spc="-5"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runs once</a:t>
            </a:r>
            <a:endParaRPr lang="en-IN" sz="2000" b="1" dirty="0">
              <a:effectLst/>
              <a:latin typeface="Segoe UI" panose="020B0502040204020203" pitchFamily="34" charset="0"/>
              <a:ea typeface="Segoe UI" panose="020B0502040204020203" pitchFamily="34" charset="0"/>
            </a:endParaRPr>
          </a:p>
          <a:p>
            <a:pPr marL="905510" indent="0">
              <a:spcBef>
                <a:spcPts val="675"/>
              </a:spcBef>
              <a:spcAft>
                <a:spcPts val="0"/>
              </a:spcAft>
              <a:buNone/>
            </a:pP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a:t>
            </a:r>
            <a:endParaRPr lang="en-IN" sz="2000" b="1" dirty="0">
              <a:effectLst/>
              <a:latin typeface="Segoe UI" panose="020B0502040204020203" pitchFamily="34" charset="0"/>
              <a:ea typeface="Segoe UI" panose="020B0502040204020203" pitchFamily="34" charset="0"/>
            </a:endParaRPr>
          </a:p>
          <a:p>
            <a:pPr marL="0" indent="0">
              <a:buNone/>
            </a:pPr>
            <a:r>
              <a:rPr lang="en-US" sz="2000" b="1" dirty="0">
                <a:effectLst/>
                <a:latin typeface="Courier New" panose="02070309020205020404" pitchFamily="49" charset="0"/>
                <a:ea typeface="Segoe UI" panose="020B0502040204020203" pitchFamily="34" charset="0"/>
                <a:cs typeface="Segoe UI" panose="020B0502040204020203" pitchFamily="34" charset="0"/>
              </a:rPr>
              <a:t>  </a:t>
            </a:r>
            <a:endParaRPr lang="en-IN" sz="2000" b="1" dirty="0">
              <a:effectLst/>
              <a:latin typeface="Segoe UI" panose="020B0502040204020203" pitchFamily="34" charset="0"/>
              <a:ea typeface="Segoe UI" panose="020B0502040204020203" pitchFamily="34" charset="0"/>
            </a:endParaRPr>
          </a:p>
          <a:p>
            <a:pPr marL="905510" indent="0">
              <a:spcBef>
                <a:spcPts val="495"/>
              </a:spcBef>
              <a:spcAft>
                <a:spcPts val="0"/>
              </a:spcAft>
              <a:buNone/>
            </a:pP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void</a:t>
            </a:r>
            <a:r>
              <a:rPr lang="en-US" sz="2000" b="1" spc="-5"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loop()</a:t>
            </a:r>
            <a:endParaRPr lang="en-IN" sz="2000" b="1" dirty="0">
              <a:effectLst/>
              <a:latin typeface="Segoe UI" panose="020B0502040204020203" pitchFamily="34" charset="0"/>
              <a:ea typeface="Segoe UI" panose="020B0502040204020203" pitchFamily="34" charset="0"/>
            </a:endParaRPr>
          </a:p>
          <a:p>
            <a:pPr marL="905510" indent="0">
              <a:spcBef>
                <a:spcPts val="675"/>
              </a:spcBef>
              <a:spcAft>
                <a:spcPts val="0"/>
              </a:spcAft>
              <a:buNone/>
            </a:pP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a:t>
            </a:r>
            <a:endParaRPr lang="en-IN" sz="2000" b="1" dirty="0">
              <a:effectLst/>
              <a:latin typeface="Segoe UI" panose="020B0502040204020203" pitchFamily="34" charset="0"/>
              <a:ea typeface="Segoe UI" panose="020B0502040204020203" pitchFamily="34" charset="0"/>
            </a:endParaRPr>
          </a:p>
          <a:p>
            <a:pPr marL="1819910" indent="0">
              <a:spcBef>
                <a:spcPts val="680"/>
              </a:spcBef>
              <a:spcAft>
                <a:spcPts val="0"/>
              </a:spcAft>
              <a:buNone/>
            </a:pP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a:t>
            </a:r>
            <a:r>
              <a:rPr lang="en-US" sz="2000" b="1" spc="5"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repeats</a:t>
            </a:r>
            <a:endParaRPr lang="en-IN" sz="2000" b="1" dirty="0">
              <a:effectLst/>
              <a:latin typeface="Segoe UI" panose="020B0502040204020203" pitchFamily="34" charset="0"/>
              <a:ea typeface="Segoe UI" panose="020B0502040204020203" pitchFamily="34" charset="0"/>
            </a:endParaRPr>
          </a:p>
          <a:p>
            <a:pPr marL="905510" indent="0">
              <a:spcBef>
                <a:spcPts val="675"/>
              </a:spcBef>
              <a:spcAft>
                <a:spcPts val="0"/>
              </a:spcAft>
              <a:buNone/>
            </a:pPr>
            <a:r>
              <a:rPr lang="en-US" sz="2000" b="1" dirty="0">
                <a:solidFill>
                  <a:srgbClr val="001F5F"/>
                </a:solidFill>
                <a:effectLst/>
                <a:latin typeface="Courier New" panose="02070309020205020404" pitchFamily="49" charset="0"/>
                <a:ea typeface="Segoe UI" panose="020B0502040204020203" pitchFamily="34" charset="0"/>
                <a:cs typeface="Segoe UI" panose="020B0502040204020203" pitchFamily="34" charset="0"/>
              </a:rPr>
              <a:t>}</a:t>
            </a:r>
            <a:endParaRPr lang="en-IN" sz="2000" b="1" dirty="0">
              <a:effectLst/>
              <a:latin typeface="Segoe UI" panose="020B0502040204020203" pitchFamily="34" charset="0"/>
              <a:ea typeface="Segoe UI" panose="020B0502040204020203" pitchFamily="34" charset="0"/>
            </a:endParaRPr>
          </a:p>
          <a:p>
            <a:pPr marL="0" indent="0">
              <a:buNone/>
            </a:pPr>
            <a:endParaRPr lang="en-IN" sz="2000" b="1" dirty="0"/>
          </a:p>
        </p:txBody>
      </p:sp>
      <p:sp>
        <p:nvSpPr>
          <p:cNvPr id="4" name="Footer Placeholder 3">
            <a:extLst>
              <a:ext uri="{FF2B5EF4-FFF2-40B4-BE49-F238E27FC236}">
                <a16:creationId xmlns:a16="http://schemas.microsoft.com/office/drawing/2014/main" id="{BBDA476D-239D-4E4D-B2D2-5133369A3A87}"/>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8343F3E7-0E8C-488F-AE58-BFD4D9017EF4}"/>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350465278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400" b="1" dirty="0">
                <a:solidFill>
                  <a:srgbClr val="FFC000"/>
                </a:solidFill>
              </a:rPr>
              <a:t>Connecting Raspberry Pi via SSH:</a:t>
            </a:r>
          </a:p>
          <a:p>
            <a:pPr marL="0" indent="0">
              <a:buNone/>
            </a:pPr>
            <a:r>
              <a:rPr lang="en-US" sz="2000" b="1" dirty="0">
                <a:solidFill>
                  <a:schemeClr val="tx1"/>
                </a:solidFill>
              </a:rPr>
              <a:t>The command line of a Raspberry Pi can be accessed remotely from another computer or device on the same network using SSH. The Raspberry Pi will act as a remote device: We can connect to it using a client on another machine.</a:t>
            </a:r>
          </a:p>
          <a:p>
            <a:pPr marL="0" indent="0">
              <a:buNone/>
            </a:pPr>
            <a:r>
              <a:rPr lang="en-US" sz="2000" b="1" dirty="0">
                <a:solidFill>
                  <a:schemeClr val="tx1"/>
                </a:solidFill>
              </a:rPr>
              <a:t>1.	Set up your local network and wireless connectivity</a:t>
            </a:r>
          </a:p>
          <a:p>
            <a:pPr marL="0" indent="0">
              <a:buNone/>
            </a:pPr>
            <a:r>
              <a:rPr lang="en-US" sz="2000" b="1" dirty="0">
                <a:solidFill>
                  <a:schemeClr val="tx1"/>
                </a:solidFill>
              </a:rPr>
              <a:t>2.	Enable SSH</a:t>
            </a:r>
          </a:p>
          <a:p>
            <a:pPr marL="0" indent="0">
              <a:buNone/>
            </a:pPr>
            <a:r>
              <a:rPr lang="en-US" sz="2000" b="1" dirty="0">
                <a:solidFill>
                  <a:schemeClr val="tx1"/>
                </a:solidFill>
              </a:rPr>
              <a:t>3.	Enable SSH on a headless Raspberry Pi (add file to SD card on another machine)</a:t>
            </a:r>
          </a:p>
          <a:p>
            <a:pPr marL="457200" indent="-457200">
              <a:buAutoNum type="arabicPeriod" startAt="4"/>
            </a:pPr>
            <a:r>
              <a:rPr lang="en-US" sz="2000" b="1" dirty="0">
                <a:solidFill>
                  <a:schemeClr val="tx1"/>
                </a:solidFill>
              </a:rPr>
              <a:t>Set up</a:t>
            </a:r>
          </a:p>
          <a:p>
            <a:pPr marL="0" indent="0">
              <a:buNone/>
            </a:pPr>
            <a:r>
              <a:rPr lang="en-US" sz="2000" b="1" dirty="0">
                <a:solidFill>
                  <a:schemeClr val="tx1"/>
                </a:solidFill>
              </a:rPr>
              <a:t>https://www.raspberrypi.org/documentation/remote-access/ssh/ your client</a:t>
            </a: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dirty="0"/>
              <a:t>Prasanna Kumar M, Assistant Professor, Dept of ISE, SSIT </a:t>
            </a:r>
            <a:r>
              <a:rPr lang="en-US" dirty="0" err="1"/>
              <a:t>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70</a:t>
            </a:fld>
            <a:endParaRPr lang="en-US" dirty="0"/>
          </a:p>
        </p:txBody>
      </p:sp>
    </p:spTree>
    <p:extLst>
      <p:ext uri="{BB962C8B-B14F-4D97-AF65-F5344CB8AC3E}">
        <p14:creationId xmlns:p14="http://schemas.microsoft.com/office/powerpoint/2010/main" val="43561471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3DDA6A-8E84-4384-8F68-9A273C98A1D1}"/>
              </a:ext>
            </a:extLst>
          </p:cNvPr>
          <p:cNvSpPr>
            <a:spLocks noGrp="1"/>
          </p:cNvSpPr>
          <p:nvPr>
            <p:ph idx="1"/>
          </p:nvPr>
        </p:nvSpPr>
        <p:spPr>
          <a:xfrm>
            <a:off x="2381249" y="1540188"/>
            <a:ext cx="9010651" cy="5089211"/>
          </a:xfrm>
        </p:spPr>
        <p:txBody>
          <a:bodyPr>
            <a:noAutofit/>
          </a:bodyPr>
          <a:lstStyle/>
          <a:p>
            <a:pPr marL="0" indent="0">
              <a:buNone/>
            </a:pPr>
            <a:r>
              <a:rPr lang="en-US" sz="2400" b="1" dirty="0">
                <a:solidFill>
                  <a:srgbClr val="FFC000"/>
                </a:solidFill>
              </a:rPr>
              <a:t>Remote access to </a:t>
            </a:r>
            <a:r>
              <a:rPr lang="en-US" sz="2400" b="1" dirty="0" err="1">
                <a:solidFill>
                  <a:srgbClr val="FFC000"/>
                </a:solidFill>
              </a:rPr>
              <a:t>RaspberryPi</a:t>
            </a:r>
            <a:r>
              <a:rPr lang="en-US" sz="2400" b="1" dirty="0">
                <a:solidFill>
                  <a:srgbClr val="FFC000"/>
                </a:solidFill>
              </a:rPr>
              <a:t>:</a:t>
            </a:r>
          </a:p>
          <a:p>
            <a:pPr marL="0" indent="0">
              <a:buNone/>
            </a:pPr>
            <a:r>
              <a:rPr lang="en-US" sz="2000" b="1" dirty="0">
                <a:solidFill>
                  <a:schemeClr val="tx1"/>
                </a:solidFill>
              </a:rPr>
              <a:t>Remote Log Into Your Raspberry Pi’s Full Operating System Using VNC Connect:</a:t>
            </a:r>
          </a:p>
          <a:p>
            <a:r>
              <a:rPr lang="en-US" sz="2000" b="1" dirty="0">
                <a:solidFill>
                  <a:schemeClr val="tx1"/>
                </a:solidFill>
              </a:rPr>
              <a:t>VNC has long been the best way to access any computer remotely on the same network. Recently, VNC Connect came out to make it easy to access your Raspberry Pi from anywhere using a cloud connection. </a:t>
            </a:r>
          </a:p>
          <a:p>
            <a:r>
              <a:rPr lang="en-US" sz="2000" b="1" dirty="0">
                <a:solidFill>
                  <a:schemeClr val="tx1"/>
                </a:solidFill>
              </a:rPr>
              <a:t>Once it’s set up, you can access your Raspberry Pi’s graphic interface from any other computer or smartphone using the VNC Viewer app.</a:t>
            </a:r>
          </a:p>
        </p:txBody>
      </p:sp>
      <p:sp>
        <p:nvSpPr>
          <p:cNvPr id="4" name="Footer Placeholder 3">
            <a:extLst>
              <a:ext uri="{FF2B5EF4-FFF2-40B4-BE49-F238E27FC236}">
                <a16:creationId xmlns:a16="http://schemas.microsoft.com/office/drawing/2014/main" id="{D7C13F17-3D14-4BE2-9378-DB6488947832}"/>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75407890-4BA6-4223-9872-5AA5421BAE18}"/>
              </a:ext>
            </a:extLst>
          </p:cNvPr>
          <p:cNvSpPr>
            <a:spLocks noGrp="1"/>
          </p:cNvSpPr>
          <p:nvPr>
            <p:ph type="sldNum" sz="quarter" idx="12"/>
          </p:nvPr>
        </p:nvSpPr>
        <p:spPr/>
        <p:txBody>
          <a:bodyPr/>
          <a:lstStyle/>
          <a:p>
            <a:fld id="{D57F1E4F-1CFF-5643-939E-217C01CDF565}" type="slidenum">
              <a:rPr lang="en-US" smtClean="0"/>
              <a:pPr/>
              <a:t>71</a:t>
            </a:fld>
            <a:endParaRPr lang="en-US" dirty="0"/>
          </a:p>
        </p:txBody>
      </p:sp>
    </p:spTree>
    <p:extLst>
      <p:ext uri="{BB962C8B-B14F-4D97-AF65-F5344CB8AC3E}">
        <p14:creationId xmlns:p14="http://schemas.microsoft.com/office/powerpoint/2010/main" val="287624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0F69F92-998F-41A1-B4D9-0393BE6D4D86}"/>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196C4180-2FD4-47D3-BEAE-DFA81C60344F}"/>
              </a:ext>
            </a:extLst>
          </p:cNvPr>
          <p:cNvSpPr>
            <a:spLocks noGrp="1"/>
          </p:cNvSpPr>
          <p:nvPr>
            <p:ph type="sldNum" sz="quarter" idx="12"/>
          </p:nvPr>
        </p:nvSpPr>
        <p:spPr/>
        <p:txBody>
          <a:bodyPr/>
          <a:lstStyle/>
          <a:p>
            <a:fld id="{D57F1E4F-1CFF-5643-939E-217C01CDF565}" type="slidenum">
              <a:rPr lang="en-US" smtClean="0"/>
              <a:pPr/>
              <a:t>8</a:t>
            </a:fld>
            <a:endParaRPr lang="en-US" dirty="0"/>
          </a:p>
        </p:txBody>
      </p:sp>
      <p:pic>
        <p:nvPicPr>
          <p:cNvPr id="8" name="Picture 7">
            <a:extLst>
              <a:ext uri="{FF2B5EF4-FFF2-40B4-BE49-F238E27FC236}">
                <a16:creationId xmlns:a16="http://schemas.microsoft.com/office/drawing/2014/main" id="{88986721-73E1-4561-BE0E-69EAF51A51AD}"/>
              </a:ext>
            </a:extLst>
          </p:cNvPr>
          <p:cNvPicPr>
            <a:picLocks noChangeAspect="1"/>
          </p:cNvPicPr>
          <p:nvPr/>
        </p:nvPicPr>
        <p:blipFill>
          <a:blip r:embed="rId2"/>
          <a:stretch>
            <a:fillRect/>
          </a:stretch>
        </p:blipFill>
        <p:spPr>
          <a:xfrm>
            <a:off x="3044020" y="916842"/>
            <a:ext cx="6252379" cy="5218966"/>
          </a:xfrm>
          <a:prstGeom prst="rect">
            <a:avLst/>
          </a:prstGeom>
        </p:spPr>
      </p:pic>
    </p:spTree>
    <p:extLst>
      <p:ext uri="{BB962C8B-B14F-4D97-AF65-F5344CB8AC3E}">
        <p14:creationId xmlns:p14="http://schemas.microsoft.com/office/powerpoint/2010/main" val="2508917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E548B4-F8DE-4F7B-AF64-DA191CE03F0E}"/>
              </a:ext>
            </a:extLst>
          </p:cNvPr>
          <p:cNvSpPr>
            <a:spLocks noGrp="1"/>
          </p:cNvSpPr>
          <p:nvPr>
            <p:ph idx="1"/>
          </p:nvPr>
        </p:nvSpPr>
        <p:spPr>
          <a:xfrm>
            <a:off x="2589212" y="970344"/>
            <a:ext cx="8915400" cy="4954206"/>
          </a:xfrm>
        </p:spPr>
        <p:txBody>
          <a:bodyPr>
            <a:noAutofit/>
          </a:bodyPr>
          <a:lstStyle/>
          <a:p>
            <a:pPr marL="352425" indent="0">
              <a:spcBef>
                <a:spcPts val="500"/>
              </a:spcBef>
              <a:spcAft>
                <a:spcPts val="0"/>
              </a:spcAft>
              <a:buNone/>
            </a:pPr>
            <a:r>
              <a:rPr lang="en-US" sz="2000" b="1" dirty="0">
                <a:effectLst/>
                <a:latin typeface="Segoe UI" panose="020B0502040204020203" pitchFamily="34" charset="0"/>
                <a:ea typeface="Segoe UI" panose="020B0502040204020203" pitchFamily="34" charset="0"/>
              </a:rPr>
              <a:t>Comments</a:t>
            </a:r>
            <a:endParaRPr lang="en-IN" sz="2000" b="1" dirty="0">
              <a:effectLst/>
              <a:latin typeface="Segoe UI" panose="020B0502040204020203" pitchFamily="34" charset="0"/>
              <a:ea typeface="Segoe UI" panose="020B0502040204020203" pitchFamily="34" charset="0"/>
            </a:endParaRPr>
          </a:p>
          <a:p>
            <a:pPr marL="0" indent="0">
              <a:buNone/>
            </a:pPr>
            <a:r>
              <a:rPr lang="en-US" sz="2000" b="1" dirty="0">
                <a:effectLst/>
                <a:latin typeface="Segoe UI" panose="020B0502040204020203" pitchFamily="34" charset="0"/>
                <a:ea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a:t>
            </a:r>
            <a:r>
              <a:rPr lang="en-US" sz="2000" b="1" spc="10"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this</a:t>
            </a:r>
            <a:r>
              <a:rPr lang="en-US" sz="2000" b="1" spc="5"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is</a:t>
            </a:r>
            <a:r>
              <a:rPr lang="en-US" sz="2000" b="1" spc="-10"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for</a:t>
            </a:r>
            <a:r>
              <a:rPr lang="en-US" sz="2000" b="1" spc="5"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single</a:t>
            </a:r>
            <a:r>
              <a:rPr lang="en-US" sz="2000" b="1" spc="5"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line</a:t>
            </a:r>
            <a:r>
              <a:rPr lang="en-US" sz="2000" b="1" spc="20"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comments</a:t>
            </a:r>
            <a:endParaRPr lang="en-IN" sz="2000" b="1" dirty="0">
              <a:effectLst/>
              <a:latin typeface="Segoe UI" panose="020B0502040204020203" pitchFamily="34" charset="0"/>
              <a:ea typeface="Segoe UI" panose="020B0502040204020203" pitchFamily="34" charset="0"/>
            </a:endParaRPr>
          </a:p>
          <a:p>
            <a:pPr marL="0" indent="0">
              <a:spcBef>
                <a:spcPts val="5"/>
              </a:spcBef>
              <a:buNone/>
            </a:pPr>
            <a:r>
              <a:rPr lang="en-US" sz="2000" b="1" dirty="0">
                <a:effectLst/>
                <a:latin typeface="Courier New" panose="02070309020205020404" pitchFamily="49" charset="0"/>
                <a:ea typeface="Segoe UI" panose="020B0502040204020203" pitchFamily="34" charset="0"/>
                <a:cs typeface="Segoe UI" panose="020B0502040204020203" pitchFamily="34" charset="0"/>
              </a:rPr>
              <a:t> </a:t>
            </a:r>
            <a:endParaRPr lang="en-IN" sz="2000" b="1" dirty="0">
              <a:effectLst/>
              <a:latin typeface="Segoe UI" panose="020B0502040204020203" pitchFamily="34" charset="0"/>
              <a:ea typeface="Segoe UI" panose="020B0502040204020203" pitchFamily="34" charset="0"/>
            </a:endParaRPr>
          </a:p>
          <a:p>
            <a:pPr marL="352425" indent="0">
              <a:buNone/>
            </a:pPr>
            <a:r>
              <a:rPr lang="en-US" sz="2000" b="1" dirty="0">
                <a:effectLst/>
                <a:latin typeface="Courier New" panose="02070309020205020404" pitchFamily="49" charset="0"/>
                <a:ea typeface="Segoe UI" panose="020B0502040204020203" pitchFamily="34" charset="0"/>
                <a:cs typeface="Segoe UI" panose="020B0502040204020203" pitchFamily="34" charset="0"/>
              </a:rPr>
              <a:t>//</a:t>
            </a:r>
            <a:r>
              <a:rPr lang="en-US" sz="2000" b="1" spc="5"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it’s</a:t>
            </a:r>
            <a:r>
              <a:rPr lang="en-US" sz="2000" b="1" spc="5"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good</a:t>
            </a:r>
            <a:r>
              <a:rPr lang="en-US" sz="2000" b="1" spc="10"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to</a:t>
            </a:r>
            <a:r>
              <a:rPr lang="en-US" sz="2000" b="1" spc="10"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put</a:t>
            </a:r>
            <a:r>
              <a:rPr lang="en-US" sz="2000" b="1" spc="20"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at the</a:t>
            </a:r>
            <a:r>
              <a:rPr lang="en-US" sz="2000" b="1" spc="20"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top</a:t>
            </a:r>
            <a:r>
              <a:rPr lang="en-US" sz="2000" b="1" spc="10"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and</a:t>
            </a:r>
            <a:r>
              <a:rPr lang="en-US" sz="2000" b="1" spc="5"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before</a:t>
            </a:r>
            <a:r>
              <a:rPr lang="en-US" sz="2000" b="1" spc="5"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anything</a:t>
            </a:r>
            <a:r>
              <a:rPr lang="en-US" sz="2000" b="1" spc="10"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‘tricky’</a:t>
            </a:r>
            <a:endParaRPr lang="en-IN" sz="2000" b="1" dirty="0">
              <a:effectLst/>
              <a:latin typeface="Segoe UI" panose="020B0502040204020203" pitchFamily="34" charset="0"/>
              <a:ea typeface="Segoe UI" panose="020B0502040204020203" pitchFamily="34" charset="0"/>
            </a:endParaRPr>
          </a:p>
          <a:p>
            <a:pPr marL="0" indent="0">
              <a:spcBef>
                <a:spcPts val="5"/>
              </a:spcBef>
              <a:buNone/>
            </a:pPr>
            <a:r>
              <a:rPr lang="en-US" sz="2000" b="1" dirty="0">
                <a:effectLst/>
                <a:latin typeface="Courier New" panose="02070309020205020404" pitchFamily="49" charset="0"/>
                <a:ea typeface="Segoe UI" panose="020B0502040204020203" pitchFamily="34" charset="0"/>
                <a:cs typeface="Segoe UI" panose="020B0502040204020203" pitchFamily="34" charset="0"/>
              </a:rPr>
              <a:t> </a:t>
            </a:r>
            <a:endParaRPr lang="en-IN" sz="2000" b="1" dirty="0">
              <a:effectLst/>
              <a:latin typeface="Segoe UI" panose="020B0502040204020203" pitchFamily="34" charset="0"/>
              <a:ea typeface="Segoe UI" panose="020B0502040204020203" pitchFamily="34" charset="0"/>
            </a:endParaRPr>
          </a:p>
          <a:p>
            <a:pPr marL="352425" indent="0">
              <a:buNone/>
            </a:pPr>
            <a:r>
              <a:rPr lang="en-US" sz="2000" b="1" dirty="0">
                <a:effectLst/>
                <a:latin typeface="Courier New" panose="02070309020205020404" pitchFamily="49" charset="0"/>
                <a:ea typeface="Segoe UI" panose="020B0502040204020203" pitchFamily="34" charset="0"/>
                <a:cs typeface="Segoe UI" panose="020B0502040204020203" pitchFamily="34" charset="0"/>
              </a:rPr>
              <a:t>/*</a:t>
            </a:r>
            <a:r>
              <a:rPr lang="en-US" sz="2000" b="1" spc="10"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this</a:t>
            </a:r>
            <a:r>
              <a:rPr lang="en-US" sz="2000" b="1" spc="15"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is for</a:t>
            </a:r>
            <a:r>
              <a:rPr lang="en-US" sz="2000" b="1" spc="10"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multi-line</a:t>
            </a:r>
            <a:r>
              <a:rPr lang="en-US" sz="2000" b="1" spc="15"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comments</a:t>
            </a:r>
            <a:endParaRPr lang="en-IN" sz="2000" b="1" dirty="0">
              <a:effectLst/>
              <a:latin typeface="Segoe UI" panose="020B0502040204020203" pitchFamily="34" charset="0"/>
              <a:ea typeface="Segoe UI" panose="020B0502040204020203" pitchFamily="34" charset="0"/>
            </a:endParaRPr>
          </a:p>
          <a:p>
            <a:pPr marL="0" indent="0">
              <a:spcBef>
                <a:spcPts val="5"/>
              </a:spcBef>
              <a:buNone/>
            </a:pPr>
            <a:r>
              <a:rPr lang="en-US" sz="2000" b="1" dirty="0">
                <a:effectLst/>
                <a:latin typeface="Courier New" panose="02070309020205020404" pitchFamily="49" charset="0"/>
                <a:ea typeface="Segoe UI" panose="020B0502040204020203" pitchFamily="34" charset="0"/>
                <a:cs typeface="Segoe UI" panose="020B0502040204020203" pitchFamily="34" charset="0"/>
              </a:rPr>
              <a:t> </a:t>
            </a:r>
            <a:endParaRPr lang="en-IN" sz="2000" b="1" dirty="0">
              <a:effectLst/>
              <a:latin typeface="Segoe UI" panose="020B0502040204020203" pitchFamily="34" charset="0"/>
              <a:ea typeface="Segoe UI" panose="020B0502040204020203" pitchFamily="34" charset="0"/>
            </a:endParaRPr>
          </a:p>
          <a:p>
            <a:pPr marL="857250" indent="0">
              <a:buNone/>
            </a:pPr>
            <a:r>
              <a:rPr lang="en-US" sz="2000" b="1" dirty="0">
                <a:effectLst/>
                <a:latin typeface="Courier New" panose="02070309020205020404" pitchFamily="49" charset="0"/>
                <a:ea typeface="Segoe UI" panose="020B0502040204020203" pitchFamily="34" charset="0"/>
                <a:cs typeface="Segoe UI" panose="020B0502040204020203" pitchFamily="34" charset="0"/>
              </a:rPr>
              <a:t>Like</a:t>
            </a:r>
            <a:r>
              <a:rPr lang="en-US" sz="2000" b="1" spc="5"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this…</a:t>
            </a:r>
            <a:endParaRPr lang="en-IN" sz="2000" b="1" dirty="0">
              <a:effectLst/>
              <a:latin typeface="Segoe UI" panose="020B0502040204020203" pitchFamily="34" charset="0"/>
              <a:ea typeface="Segoe UI" panose="020B0502040204020203" pitchFamily="34" charset="0"/>
            </a:endParaRPr>
          </a:p>
          <a:p>
            <a:pPr marL="0" indent="0">
              <a:spcBef>
                <a:spcPts val="10"/>
              </a:spcBef>
              <a:buNone/>
            </a:pPr>
            <a:r>
              <a:rPr lang="en-US" sz="2000" b="1" dirty="0">
                <a:effectLst/>
                <a:latin typeface="Courier New" panose="02070309020205020404" pitchFamily="49" charset="0"/>
                <a:ea typeface="Segoe UI" panose="020B0502040204020203" pitchFamily="34" charset="0"/>
                <a:cs typeface="Segoe UI" panose="020B0502040204020203" pitchFamily="34" charset="0"/>
              </a:rPr>
              <a:t> </a:t>
            </a:r>
            <a:endParaRPr lang="en-IN" sz="2000" b="1" dirty="0">
              <a:effectLst/>
              <a:latin typeface="Segoe UI" panose="020B0502040204020203" pitchFamily="34" charset="0"/>
              <a:ea typeface="Segoe UI" panose="020B0502040204020203" pitchFamily="34" charset="0"/>
            </a:endParaRPr>
          </a:p>
          <a:p>
            <a:pPr marL="857250" indent="0">
              <a:buNone/>
            </a:pPr>
            <a:r>
              <a:rPr lang="en-US" sz="2000" b="1" dirty="0">
                <a:effectLst/>
                <a:latin typeface="Courier New" panose="02070309020205020404" pitchFamily="49" charset="0"/>
                <a:ea typeface="Segoe UI" panose="020B0502040204020203" pitchFamily="34" charset="0"/>
                <a:cs typeface="Segoe UI" panose="020B0502040204020203" pitchFamily="34" charset="0"/>
              </a:rPr>
              <a:t>And</a:t>
            </a:r>
            <a:r>
              <a:rPr lang="en-US" sz="2000" b="1" spc="5" dirty="0">
                <a:effectLst/>
                <a:latin typeface="Courier New" panose="02070309020205020404" pitchFamily="49" charset="0"/>
                <a:ea typeface="Segoe UI" panose="020B0502040204020203" pitchFamily="34" charset="0"/>
                <a:cs typeface="Segoe UI" panose="020B0502040204020203" pitchFamily="34" charset="0"/>
              </a:rPr>
              <a:t> </a:t>
            </a:r>
            <a:r>
              <a:rPr lang="en-US" sz="2000" b="1" dirty="0">
                <a:effectLst/>
                <a:latin typeface="Courier New" panose="02070309020205020404" pitchFamily="49" charset="0"/>
                <a:ea typeface="Segoe UI" panose="020B0502040204020203" pitchFamily="34" charset="0"/>
                <a:cs typeface="Segoe UI" panose="020B0502040204020203" pitchFamily="34" charset="0"/>
              </a:rPr>
              <a:t>this….</a:t>
            </a:r>
            <a:endParaRPr lang="en-IN" sz="2000" b="1" dirty="0">
              <a:effectLst/>
              <a:latin typeface="Segoe UI" panose="020B0502040204020203" pitchFamily="34" charset="0"/>
              <a:ea typeface="Segoe UI" panose="020B0502040204020203" pitchFamily="34" charset="0"/>
            </a:endParaRPr>
          </a:p>
          <a:p>
            <a:pPr marL="0" indent="0">
              <a:buNone/>
            </a:pPr>
            <a:r>
              <a:rPr lang="en-US" sz="2000" b="1" dirty="0">
                <a:effectLst/>
                <a:latin typeface="Courier New" panose="02070309020205020404" pitchFamily="49" charset="0"/>
                <a:ea typeface="Segoe UI" panose="020B0502040204020203" pitchFamily="34" charset="0"/>
                <a:cs typeface="Segoe UI" panose="020B0502040204020203" pitchFamily="34" charset="0"/>
              </a:rPr>
              <a:t> </a:t>
            </a:r>
            <a:r>
              <a:rPr lang="en-US" sz="2000" dirty="0">
                <a:effectLst/>
                <a:latin typeface="Courier New" panose="02070309020205020404" pitchFamily="49" charset="0"/>
                <a:ea typeface="Segoe UI" panose="020B0502040204020203" pitchFamily="34" charset="0"/>
                <a:cs typeface="Segoe UI" panose="020B0502040204020203" pitchFamily="34" charset="0"/>
              </a:rPr>
              <a:t>*/</a:t>
            </a:r>
            <a:endParaRPr lang="en-IN" sz="2000" b="1" dirty="0"/>
          </a:p>
        </p:txBody>
      </p:sp>
      <p:sp>
        <p:nvSpPr>
          <p:cNvPr id="4" name="Footer Placeholder 3">
            <a:extLst>
              <a:ext uri="{FF2B5EF4-FFF2-40B4-BE49-F238E27FC236}">
                <a16:creationId xmlns:a16="http://schemas.microsoft.com/office/drawing/2014/main" id="{60F69F92-998F-41A1-B4D9-0393BE6D4D86}"/>
              </a:ext>
            </a:extLst>
          </p:cNvPr>
          <p:cNvSpPr>
            <a:spLocks noGrp="1"/>
          </p:cNvSpPr>
          <p:nvPr>
            <p:ph type="ftr" sz="quarter" idx="11"/>
          </p:nvPr>
        </p:nvSpPr>
        <p:spPr/>
        <p:txBody>
          <a:bodyPr/>
          <a:lstStyle/>
          <a:p>
            <a:r>
              <a:rPr lang="en-US"/>
              <a:t>Prasanna Kumar M, Assistant Professor, Dept of ISE, SSIT Tumakuru</a:t>
            </a:r>
            <a:endParaRPr lang="en-US" dirty="0"/>
          </a:p>
        </p:txBody>
      </p:sp>
      <p:sp>
        <p:nvSpPr>
          <p:cNvPr id="5" name="Slide Number Placeholder 4">
            <a:extLst>
              <a:ext uri="{FF2B5EF4-FFF2-40B4-BE49-F238E27FC236}">
                <a16:creationId xmlns:a16="http://schemas.microsoft.com/office/drawing/2014/main" id="{196C4180-2FD4-47D3-BEAE-DFA81C60344F}"/>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1399836921"/>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7692</TotalTime>
  <Words>4018</Words>
  <Application>Microsoft Office PowerPoint</Application>
  <PresentationFormat>Widescreen</PresentationFormat>
  <Paragraphs>373</Paragraphs>
  <Slides>71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71</vt:i4>
      </vt:variant>
    </vt:vector>
  </HeadingPairs>
  <TitlesOfParts>
    <vt:vector size="78" baseType="lpstr">
      <vt:lpstr>Arial</vt:lpstr>
      <vt:lpstr>Calibri</vt:lpstr>
      <vt:lpstr>Century Gothic</vt:lpstr>
      <vt:lpstr>Courier New</vt:lpstr>
      <vt:lpstr>Segoe UI</vt:lpstr>
      <vt:lpstr>Wingdings 3</vt:lpstr>
      <vt:lpstr>Wisp</vt:lpstr>
      <vt:lpstr>Unit –5</vt:lpstr>
      <vt:lpstr>Arduino: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Serial Monitor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Raspberry Pi</vt:lpstr>
      <vt:lpstr>Introduction to Raspberry Pi</vt:lpstr>
      <vt:lpstr>PowerPoint Presentation</vt:lpstr>
      <vt:lpstr>PowerPoint Presentation</vt:lpstr>
      <vt:lpstr>PowerPoint Presentation</vt:lpstr>
      <vt:lpstr>PowerPoint Presentation</vt:lpstr>
      <vt:lpstr>About the RaspberryPi Board: Hardware Layout</vt:lpstr>
      <vt:lpstr>Raspberry Pi GPIO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3</dc:title>
  <dc:creator>PrasannaKumar M</dc:creator>
  <cp:lastModifiedBy>PrasannaKumar M</cp:lastModifiedBy>
  <cp:revision>217</cp:revision>
  <cp:lastPrinted>2021-05-04T16:33:41Z</cp:lastPrinted>
  <dcterms:created xsi:type="dcterms:W3CDTF">2021-05-02T07:34:35Z</dcterms:created>
  <dcterms:modified xsi:type="dcterms:W3CDTF">2021-06-11T03:18:41Z</dcterms:modified>
</cp:coreProperties>
</file>

<file path=docProps/thumbnail.jpeg>
</file>